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66" r:id="rId5"/>
    <p:sldId id="273" r:id="rId6"/>
    <p:sldId id="268" r:id="rId7"/>
    <p:sldId id="269" r:id="rId8"/>
    <p:sldId id="270" r:id="rId9"/>
    <p:sldId id="271" r:id="rId10"/>
    <p:sldId id="27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327"/>
  </p:normalViewPr>
  <p:slideViewPr>
    <p:cSldViewPr snapToGrid="0" snapToObjects="1">
      <p:cViewPr varScale="1">
        <p:scale>
          <a:sx n="79" d="100"/>
          <a:sy n="79" d="100"/>
        </p:scale>
        <p:origin x="82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67BC037-DF99-F14B-8544-AC003B1BF9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75198DB-37CB-0D4D-8B93-5E88D5C1F3D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1681" y="5366316"/>
            <a:ext cx="2844801" cy="7493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91681" y="2444717"/>
            <a:ext cx="10515600" cy="1325563"/>
          </a:xfrm>
        </p:spPr>
        <p:txBody>
          <a:bodyPr>
            <a:noAutofit/>
          </a:bodyPr>
          <a:lstStyle>
            <a:lvl1pPr algn="r">
              <a:defRPr sz="6600" b="1" baseline="0">
                <a:solidFill>
                  <a:schemeClr val="accent6"/>
                </a:solidFill>
                <a:latin typeface="Basic Sans Bold"/>
              </a:defRPr>
            </a:lvl1pPr>
          </a:lstStyle>
          <a:p>
            <a:r>
              <a:rPr lang="en-US" dirty="0"/>
              <a:t>Title goes here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363256" y="5167084"/>
            <a:ext cx="2901950" cy="398463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  <a:latin typeface="Basic Sans Bold"/>
              </a:defRPr>
            </a:lvl1pPr>
          </a:lstStyle>
          <a:p>
            <a:pPr lvl="0"/>
            <a:r>
              <a:rPr lang="en-US" dirty="0"/>
              <a:t>Person’s Name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363256" y="5568723"/>
            <a:ext cx="2901950" cy="36935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>
                    <a:lumMod val="75000"/>
                  </a:schemeClr>
                </a:solidFill>
                <a:latin typeface="Basic Sans Light"/>
              </a:defRPr>
            </a:lvl1pPr>
          </a:lstStyle>
          <a:p>
            <a:pPr lvl="0"/>
            <a:r>
              <a:rPr lang="en-US" dirty="0"/>
              <a:t>Date: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363233" y="5954961"/>
            <a:ext cx="2901950" cy="365125"/>
          </a:xfrm>
        </p:spPr>
        <p:txBody>
          <a:bodyPr>
            <a:normAutofit/>
          </a:bodyPr>
          <a:lstStyle>
            <a:lvl1pPr marL="0" indent="0">
              <a:buNone/>
              <a:defRPr sz="1800" baseline="0">
                <a:solidFill>
                  <a:schemeClr val="bg1">
                    <a:lumMod val="75000"/>
                  </a:schemeClr>
                </a:solidFill>
                <a:latin typeface="Basic Sans Light"/>
              </a:defRPr>
            </a:lvl1pPr>
          </a:lstStyle>
          <a:p>
            <a:pPr lvl="0"/>
            <a:r>
              <a:rPr lang="en-US" dirty="0"/>
              <a:t>Event:</a:t>
            </a:r>
          </a:p>
        </p:txBody>
      </p:sp>
    </p:spTree>
    <p:extLst>
      <p:ext uri="{BB962C8B-B14F-4D97-AF65-F5344CB8AC3E}">
        <p14:creationId xmlns:p14="http://schemas.microsoft.com/office/powerpoint/2010/main" val="674672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in a suit and tie&#10;&#10;Description automatically generated">
            <a:extLst>
              <a:ext uri="{FF2B5EF4-FFF2-40B4-BE49-F238E27FC236}">
                <a16:creationId xmlns:a16="http://schemas.microsoft.com/office/drawing/2014/main" id="{7DE1DA96-E167-1C47-B386-AAAA6F1E8B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EC0ED48-65A2-1844-A972-D59D4A5461A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85520" y="5431042"/>
            <a:ext cx="2555346" cy="67306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11752E0-B27B-F64C-8475-8ABE77B6F69C}"/>
              </a:ext>
            </a:extLst>
          </p:cNvPr>
          <p:cNvCxnSpPr>
            <a:cxnSpLocks/>
          </p:cNvCxnSpPr>
          <p:nvPr userDrawn="1"/>
        </p:nvCxnSpPr>
        <p:spPr>
          <a:xfrm>
            <a:off x="3446953" y="5431042"/>
            <a:ext cx="0" cy="75164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3540148" y="5212246"/>
            <a:ext cx="2901950" cy="398463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  <a:latin typeface="Basic Sans Bold"/>
              </a:defRPr>
            </a:lvl1pPr>
          </a:lstStyle>
          <a:p>
            <a:pPr lvl="0"/>
            <a:r>
              <a:rPr lang="en-US" dirty="0"/>
              <a:t>Person’s Name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3540148" y="5613885"/>
            <a:ext cx="2901950" cy="36935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/>
                </a:solidFill>
                <a:latin typeface="Basic Sans Light"/>
              </a:defRPr>
            </a:lvl1pPr>
          </a:lstStyle>
          <a:p>
            <a:pPr lvl="0"/>
            <a:r>
              <a:rPr lang="en-US" dirty="0"/>
              <a:t>Date:</a:t>
            </a:r>
          </a:p>
        </p:txBody>
      </p:sp>
      <p:sp>
        <p:nvSpPr>
          <p:cNvPr id="14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3540125" y="6000123"/>
            <a:ext cx="2901950" cy="365125"/>
          </a:xfrm>
        </p:spPr>
        <p:txBody>
          <a:bodyPr>
            <a:normAutofit/>
          </a:bodyPr>
          <a:lstStyle>
            <a:lvl1pPr marL="0" indent="0">
              <a:buNone/>
              <a:defRPr sz="1800" baseline="0">
                <a:solidFill>
                  <a:schemeClr val="tx1"/>
                </a:solidFill>
                <a:latin typeface="Basic Sans Light"/>
              </a:defRPr>
            </a:lvl1pPr>
          </a:lstStyle>
          <a:p>
            <a:pPr lvl="0"/>
            <a:r>
              <a:rPr lang="en-US" dirty="0"/>
              <a:t>Event: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585520" y="2904331"/>
            <a:ext cx="7898080" cy="1049338"/>
          </a:xfrm>
        </p:spPr>
        <p:txBody>
          <a:bodyPr anchor="ctr">
            <a:normAutofit/>
          </a:bodyPr>
          <a:lstStyle>
            <a:lvl1pPr marL="0" indent="0">
              <a:buNone/>
              <a:defRPr sz="6000" b="1" baseline="0">
                <a:solidFill>
                  <a:schemeClr val="accent6"/>
                </a:solidFill>
                <a:latin typeface="Basic Sans Bold"/>
              </a:defRPr>
            </a:lvl1pPr>
          </a:lstStyle>
          <a:p>
            <a:pPr lvl="0"/>
            <a:r>
              <a:rPr lang="en-US" dirty="0"/>
              <a:t>Headline goes here</a:t>
            </a:r>
          </a:p>
        </p:txBody>
      </p:sp>
    </p:spTree>
    <p:extLst>
      <p:ext uri="{BB962C8B-B14F-4D97-AF65-F5344CB8AC3E}">
        <p14:creationId xmlns:p14="http://schemas.microsoft.com/office/powerpoint/2010/main" val="1028732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1155F3F-8098-EA45-96CF-69A018EBAA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4970F3C-235F-EE41-B796-71C8279F5DE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9210" y="5525340"/>
            <a:ext cx="2844800" cy="749300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160769" y="5290615"/>
            <a:ext cx="2901950" cy="398463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Basic Sans Bold"/>
              </a:defRPr>
            </a:lvl1pPr>
          </a:lstStyle>
          <a:p>
            <a:pPr lvl="0"/>
            <a:r>
              <a:rPr lang="en-US" dirty="0"/>
              <a:t>Person’s Name</a:t>
            </a:r>
          </a:p>
        </p:txBody>
      </p:sp>
      <p:sp>
        <p:nvSpPr>
          <p:cNvPr id="11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160769" y="5692254"/>
            <a:ext cx="2901950" cy="36935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Basic Sans Light"/>
              </a:defRPr>
            </a:lvl1pPr>
          </a:lstStyle>
          <a:p>
            <a:pPr lvl="0"/>
            <a:r>
              <a:rPr lang="en-US" dirty="0"/>
              <a:t>Date:</a:t>
            </a:r>
          </a:p>
        </p:txBody>
      </p:sp>
      <p:sp>
        <p:nvSpPr>
          <p:cNvPr id="12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160746" y="6078492"/>
            <a:ext cx="2901950" cy="365125"/>
          </a:xfrm>
        </p:spPr>
        <p:txBody>
          <a:bodyPr>
            <a:normAutofit/>
          </a:bodyPr>
          <a:lstStyle>
            <a:lvl1pPr marL="0" indent="0">
              <a:buNone/>
              <a:defRPr sz="1800" baseline="0">
                <a:solidFill>
                  <a:schemeClr val="accent6"/>
                </a:solidFill>
                <a:latin typeface="Basic Sans Light"/>
              </a:defRPr>
            </a:lvl1pPr>
          </a:lstStyle>
          <a:p>
            <a:pPr lvl="0"/>
            <a:r>
              <a:rPr lang="en-US" dirty="0"/>
              <a:t>Event: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9210" y="2904331"/>
            <a:ext cx="7898080" cy="1049338"/>
          </a:xfrm>
        </p:spPr>
        <p:txBody>
          <a:bodyPr anchor="ctr">
            <a:normAutofit/>
          </a:bodyPr>
          <a:lstStyle>
            <a:lvl1pPr marL="0" indent="0">
              <a:buNone/>
              <a:defRPr sz="6000" b="1" baseline="0">
                <a:solidFill>
                  <a:schemeClr val="accent1"/>
                </a:solidFill>
                <a:latin typeface="Basic Sans Bold"/>
              </a:defRPr>
            </a:lvl1pPr>
          </a:lstStyle>
          <a:p>
            <a:pPr lvl="0"/>
            <a:r>
              <a:rPr lang="en-US" dirty="0"/>
              <a:t>Headline goes here</a:t>
            </a:r>
          </a:p>
        </p:txBody>
      </p:sp>
    </p:spTree>
    <p:extLst>
      <p:ext uri="{BB962C8B-B14F-4D97-AF65-F5344CB8AC3E}">
        <p14:creationId xmlns:p14="http://schemas.microsoft.com/office/powerpoint/2010/main" val="3766015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4FAD939-E02F-FD46-B98C-02F9996864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B2EE4B2-A68C-C544-BC6B-F6E52C72A83C}"/>
              </a:ext>
            </a:extLst>
          </p:cNvPr>
          <p:cNvCxnSpPr>
            <a:cxnSpLocks/>
          </p:cNvCxnSpPr>
          <p:nvPr userDrawn="1"/>
        </p:nvCxnSpPr>
        <p:spPr>
          <a:xfrm>
            <a:off x="541867" y="6002100"/>
            <a:ext cx="11180679" cy="0"/>
          </a:xfrm>
          <a:prstGeom prst="line">
            <a:avLst/>
          </a:prstGeom>
          <a:ln w="444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2000">
                  <a:schemeClr val="accent1">
                    <a:lumMod val="45000"/>
                    <a:lumOff val="55000"/>
                  </a:schemeClr>
                </a:gs>
                <a:gs pos="33000">
                  <a:srgbClr val="C8D6ED"/>
                </a:gs>
                <a:gs pos="70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0"/>
                    <a:lumOff val="100000"/>
                  </a:schemeClr>
                </a:gs>
              </a:gsLst>
              <a:lin ang="6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F4E332FB-A9B6-6541-9F33-6B696AC3424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32319" y="6145721"/>
            <a:ext cx="1808789" cy="484497"/>
          </a:xfrm>
          <a:prstGeom prst="rect">
            <a:avLst/>
          </a:prstGeom>
        </p:spPr>
      </p:pic>
      <p:sp>
        <p:nvSpPr>
          <p:cNvPr id="15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32319" y="447124"/>
            <a:ext cx="7898080" cy="1049338"/>
          </a:xfrm>
        </p:spPr>
        <p:txBody>
          <a:bodyPr anchor="ctr">
            <a:normAutofit/>
          </a:bodyPr>
          <a:lstStyle>
            <a:lvl1pPr marL="0" indent="0">
              <a:buNone/>
              <a:defRPr sz="4400" b="1" baseline="0">
                <a:solidFill>
                  <a:schemeClr val="accent1"/>
                </a:solidFill>
                <a:latin typeface="Basic Sans Bold"/>
              </a:defRPr>
            </a:lvl1pPr>
          </a:lstStyle>
          <a:p>
            <a:pPr lvl="0"/>
            <a:r>
              <a:rPr lang="en-US" dirty="0"/>
              <a:t>Headline goes here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632319" y="1669517"/>
            <a:ext cx="10930416" cy="4005661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kern="1200" dirty="0">
                <a:solidFill>
                  <a:schemeClr val="bg1">
                    <a:lumMod val="50000"/>
                  </a:schemeClr>
                </a:solidFill>
                <a:latin typeface="Basic Sans Light" pitchFamily="2" charset="77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Body copy goes here</a:t>
            </a:r>
          </a:p>
        </p:txBody>
      </p:sp>
    </p:spTree>
    <p:extLst>
      <p:ext uri="{BB962C8B-B14F-4D97-AF65-F5344CB8AC3E}">
        <p14:creationId xmlns:p14="http://schemas.microsoft.com/office/powerpoint/2010/main" val="2662431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87FA121-90B8-F64E-92A4-67FFCDF461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644640E-3BFE-9744-992B-AEDEE5467E28}"/>
              </a:ext>
            </a:extLst>
          </p:cNvPr>
          <p:cNvCxnSpPr>
            <a:cxnSpLocks/>
          </p:cNvCxnSpPr>
          <p:nvPr userDrawn="1"/>
        </p:nvCxnSpPr>
        <p:spPr>
          <a:xfrm>
            <a:off x="541867" y="6002100"/>
            <a:ext cx="11180679" cy="0"/>
          </a:xfrm>
          <a:prstGeom prst="line">
            <a:avLst/>
          </a:prstGeom>
          <a:ln w="444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2000">
                  <a:schemeClr val="accent1">
                    <a:lumMod val="45000"/>
                    <a:lumOff val="55000"/>
                  </a:schemeClr>
                </a:gs>
                <a:gs pos="33000">
                  <a:srgbClr val="C8D6ED"/>
                </a:gs>
                <a:gs pos="70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0"/>
                    <a:lumOff val="100000"/>
                    <a:alpha val="0"/>
                  </a:schemeClr>
                </a:gs>
              </a:gsLst>
              <a:lin ang="6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EF3AFFF9-E1BB-AD45-BCF6-E54343BF7C9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27463" y="6145721"/>
            <a:ext cx="1808789" cy="484497"/>
          </a:xfrm>
          <a:prstGeom prst="rect">
            <a:avLst/>
          </a:prstGeom>
        </p:spPr>
      </p:pic>
      <p:sp>
        <p:nvSpPr>
          <p:cNvPr id="18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2927463" y="408219"/>
            <a:ext cx="8635272" cy="1049338"/>
          </a:xfrm>
        </p:spPr>
        <p:txBody>
          <a:bodyPr anchor="ctr">
            <a:normAutofit/>
          </a:bodyPr>
          <a:lstStyle>
            <a:lvl1pPr marL="0" indent="0">
              <a:buNone/>
              <a:defRPr sz="4400" b="1" baseline="0">
                <a:solidFill>
                  <a:schemeClr val="accent1"/>
                </a:solidFill>
                <a:latin typeface="Basic Sans Bold"/>
              </a:defRPr>
            </a:lvl1pPr>
          </a:lstStyle>
          <a:p>
            <a:pPr lvl="0"/>
            <a:r>
              <a:rPr lang="en-US" dirty="0"/>
              <a:t>Headline goes here</a:t>
            </a:r>
          </a:p>
        </p:txBody>
      </p:sp>
      <p:sp>
        <p:nvSpPr>
          <p:cNvPr id="21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469454" y="3844166"/>
            <a:ext cx="1875813" cy="165646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600" kern="1200" dirty="0">
                <a:solidFill>
                  <a:schemeClr val="tx1"/>
                </a:solidFill>
                <a:latin typeface="Basic Sans Light" pitchFamily="2" charset="77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Call out or quotes go here.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2927463" y="1669517"/>
            <a:ext cx="8635272" cy="4005661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kern="1200" dirty="0">
                <a:solidFill>
                  <a:schemeClr val="bg1">
                    <a:lumMod val="50000"/>
                  </a:schemeClr>
                </a:solidFill>
                <a:latin typeface="Basic Sans Light" pitchFamily="2" charset="77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Body copy goes here</a:t>
            </a:r>
          </a:p>
        </p:txBody>
      </p:sp>
    </p:spTree>
    <p:extLst>
      <p:ext uri="{BB962C8B-B14F-4D97-AF65-F5344CB8AC3E}">
        <p14:creationId xmlns:p14="http://schemas.microsoft.com/office/powerpoint/2010/main" val="1481646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3C8E3A0-6CF4-204C-950E-0202BF0F00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B958685-BBBA-7246-9C7C-ADB62017197D}"/>
              </a:ext>
            </a:extLst>
          </p:cNvPr>
          <p:cNvCxnSpPr>
            <a:cxnSpLocks/>
          </p:cNvCxnSpPr>
          <p:nvPr userDrawn="1"/>
        </p:nvCxnSpPr>
        <p:spPr>
          <a:xfrm flipV="1">
            <a:off x="1016181" y="2930652"/>
            <a:ext cx="0" cy="996696"/>
          </a:xfrm>
          <a:prstGeom prst="line">
            <a:avLst/>
          </a:prstGeom>
          <a:ln w="444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1267996" y="2904331"/>
            <a:ext cx="7898080" cy="1049338"/>
          </a:xfrm>
        </p:spPr>
        <p:txBody>
          <a:bodyPr anchor="ctr">
            <a:normAutofit/>
          </a:bodyPr>
          <a:lstStyle>
            <a:lvl1pPr marL="0" indent="0">
              <a:buNone/>
              <a:defRPr sz="5400" b="1" baseline="0">
                <a:solidFill>
                  <a:schemeClr val="bg1"/>
                </a:solidFill>
                <a:latin typeface="Basic Sans Bold It"/>
              </a:defRPr>
            </a:lvl1pPr>
          </a:lstStyle>
          <a:p>
            <a:pPr lvl="0"/>
            <a:r>
              <a:rPr lang="en-US" dirty="0"/>
              <a:t>Headline goes here</a:t>
            </a:r>
          </a:p>
        </p:txBody>
      </p:sp>
    </p:spTree>
    <p:extLst>
      <p:ext uri="{BB962C8B-B14F-4D97-AF65-F5344CB8AC3E}">
        <p14:creationId xmlns:p14="http://schemas.microsoft.com/office/powerpoint/2010/main" val="4085399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DCEC122-C624-0A4C-9651-FE418B3683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6092629-461C-4C47-AD99-72B796CB04EE}"/>
              </a:ext>
            </a:extLst>
          </p:cNvPr>
          <p:cNvCxnSpPr>
            <a:cxnSpLocks/>
          </p:cNvCxnSpPr>
          <p:nvPr userDrawn="1"/>
        </p:nvCxnSpPr>
        <p:spPr>
          <a:xfrm flipV="1">
            <a:off x="1016181" y="2930652"/>
            <a:ext cx="0" cy="996696"/>
          </a:xfrm>
          <a:prstGeom prst="line">
            <a:avLst/>
          </a:prstGeom>
          <a:ln w="444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1267996" y="2904331"/>
            <a:ext cx="7898080" cy="1049338"/>
          </a:xfrm>
        </p:spPr>
        <p:txBody>
          <a:bodyPr anchor="ctr">
            <a:normAutofit/>
          </a:bodyPr>
          <a:lstStyle>
            <a:lvl1pPr marL="0" indent="0">
              <a:buNone/>
              <a:defRPr sz="5400" b="1" baseline="0">
                <a:solidFill>
                  <a:schemeClr val="bg1"/>
                </a:solidFill>
                <a:latin typeface="Basic Sans Bold It"/>
              </a:defRPr>
            </a:lvl1pPr>
          </a:lstStyle>
          <a:p>
            <a:pPr lvl="0"/>
            <a:r>
              <a:rPr lang="en-US" dirty="0"/>
              <a:t>Headline goes here</a:t>
            </a:r>
          </a:p>
        </p:txBody>
      </p:sp>
    </p:spTree>
    <p:extLst>
      <p:ext uri="{BB962C8B-B14F-4D97-AF65-F5344CB8AC3E}">
        <p14:creationId xmlns:p14="http://schemas.microsoft.com/office/powerpoint/2010/main" val="4094226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2C5CD08-8584-9B4D-8A21-BA1F622CF1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621D2D2-76B7-644A-8BAF-198F539C40A9}"/>
              </a:ext>
            </a:extLst>
          </p:cNvPr>
          <p:cNvCxnSpPr>
            <a:cxnSpLocks/>
          </p:cNvCxnSpPr>
          <p:nvPr userDrawn="1"/>
        </p:nvCxnSpPr>
        <p:spPr>
          <a:xfrm flipV="1">
            <a:off x="1016181" y="2478707"/>
            <a:ext cx="0" cy="1683389"/>
          </a:xfrm>
          <a:prstGeom prst="line">
            <a:avLst/>
          </a:prstGeom>
          <a:ln w="444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1267996" y="2408085"/>
            <a:ext cx="7898080" cy="598443"/>
          </a:xfrm>
        </p:spPr>
        <p:txBody>
          <a:bodyPr anchor="ctr">
            <a:normAutofit/>
          </a:bodyPr>
          <a:lstStyle>
            <a:lvl1pPr marL="0" indent="0">
              <a:buNone/>
              <a:defRPr sz="3600" b="1" baseline="0">
                <a:solidFill>
                  <a:schemeClr val="bg1"/>
                </a:solidFill>
                <a:latin typeface="Basic Sans Light It"/>
              </a:defRPr>
            </a:lvl1pPr>
          </a:lstStyle>
          <a:p>
            <a:pPr lvl="0"/>
            <a:r>
              <a:rPr lang="en-US" dirty="0"/>
              <a:t>Thank You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1267996" y="3213930"/>
            <a:ext cx="7898080" cy="430139"/>
          </a:xfrm>
        </p:spPr>
        <p:txBody>
          <a:bodyPr anchor="ctr">
            <a:normAutofit/>
          </a:bodyPr>
          <a:lstStyle>
            <a:lvl1pPr marL="0" indent="0">
              <a:buNone/>
              <a:defRPr sz="2400" b="0" baseline="0">
                <a:solidFill>
                  <a:srgbClr val="92D050"/>
                </a:solidFill>
                <a:latin typeface="Basic Sans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1267996" y="3647471"/>
            <a:ext cx="7898080" cy="430139"/>
          </a:xfrm>
        </p:spPr>
        <p:txBody>
          <a:bodyPr anchor="ctr">
            <a:normAutofit/>
          </a:bodyPr>
          <a:lstStyle>
            <a:lvl1pPr marL="0" indent="0">
              <a:buNone/>
              <a:defRPr sz="1600" b="0" baseline="0">
                <a:solidFill>
                  <a:schemeClr val="bg1"/>
                </a:solidFill>
                <a:latin typeface="Basic Sans Light"/>
              </a:defRPr>
            </a:lvl1pPr>
          </a:lstStyle>
          <a:p>
            <a:pPr lvl="0"/>
            <a:r>
              <a:rPr lang="en-US" dirty="0"/>
              <a:t>Position – The Institute of Internal Auditors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1267996" y="4086417"/>
            <a:ext cx="7898080" cy="430139"/>
          </a:xfrm>
        </p:spPr>
        <p:txBody>
          <a:bodyPr anchor="ctr">
            <a:normAutofit/>
          </a:bodyPr>
          <a:lstStyle>
            <a:lvl1pPr marL="0" indent="0">
              <a:buNone/>
              <a:defRPr sz="1300" b="0" baseline="0">
                <a:solidFill>
                  <a:schemeClr val="bg1"/>
                </a:solidFill>
                <a:latin typeface="Basic Sans Light"/>
              </a:defRPr>
            </a:lvl1pPr>
          </a:lstStyle>
          <a:p>
            <a:pPr lvl="0"/>
            <a:r>
              <a:rPr lang="en-US" dirty="0"/>
              <a:t>Name@theiia.org </a:t>
            </a:r>
          </a:p>
        </p:txBody>
      </p:sp>
    </p:spTree>
    <p:extLst>
      <p:ext uri="{BB962C8B-B14F-4D97-AF65-F5344CB8AC3E}">
        <p14:creationId xmlns:p14="http://schemas.microsoft.com/office/powerpoint/2010/main" val="2402152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F6C7A2-DC5A-B14F-873A-CF58C870E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94315B-07FC-4D48-B66F-BD696A8E40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7E6444-EF9D-1A43-AFE7-5C2E6E1289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8C6908-3E76-5C44-A4F5-4405962B01CB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8DB107-7B17-F046-81DA-7F7CB8A39C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D922AC-7EE3-B449-B17C-FF855963B4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4F309F-7667-5144-816C-71BAC9DBC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482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40F133-3A0D-2FA3-84B2-87DE9BE73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ruta 4">
            <a:extLst>
              <a:ext uri="{FF2B5EF4-FFF2-40B4-BE49-F238E27FC236}">
                <a16:creationId xmlns:a16="http://schemas.microsoft.com/office/drawing/2014/main" id="{105D6D7D-9E7F-30BD-AEE5-33720658D339}"/>
              </a:ext>
            </a:extLst>
          </p:cNvPr>
          <p:cNvSpPr txBox="1"/>
          <p:nvPr/>
        </p:nvSpPr>
        <p:spPr>
          <a:xfrm>
            <a:off x="751840" y="570637"/>
            <a:ext cx="229616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sv-SE" b="1" dirty="0"/>
              <a:t>AB Volvo</a:t>
            </a:r>
            <a:endParaRPr lang="sv-SE" dirty="0"/>
          </a:p>
          <a:p>
            <a:pPr>
              <a:buNone/>
            </a:pPr>
            <a:r>
              <a:rPr lang="sv-SE" dirty="0"/>
              <a:t>Johan Boman, CIA</a:t>
            </a:r>
          </a:p>
          <a:p>
            <a:pPr>
              <a:buNone/>
            </a:pPr>
            <a:r>
              <a:rPr lang="sv-SE" dirty="0" err="1"/>
              <a:t>Senad</a:t>
            </a:r>
            <a:r>
              <a:rPr lang="sv-SE" dirty="0"/>
              <a:t> </a:t>
            </a:r>
            <a:r>
              <a:rPr lang="sv-SE" dirty="0" err="1"/>
              <a:t>Hamzic</a:t>
            </a:r>
            <a:r>
              <a:rPr lang="sv-SE" dirty="0"/>
              <a:t>, CIA</a:t>
            </a:r>
          </a:p>
          <a:p>
            <a:pPr>
              <a:buNone/>
            </a:pPr>
            <a:endParaRPr lang="sv-SE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DAD5A7EE-C872-468E-3678-8EE1E2DDA4BB}"/>
              </a:ext>
            </a:extLst>
          </p:cNvPr>
          <p:cNvSpPr txBox="1"/>
          <p:nvPr/>
        </p:nvSpPr>
        <p:spPr>
          <a:xfrm>
            <a:off x="7116134" y="572876"/>
            <a:ext cx="23977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sv-SE" b="1" dirty="0"/>
              <a:t>ALMI</a:t>
            </a:r>
            <a:endParaRPr lang="sv-SE" dirty="0"/>
          </a:p>
          <a:p>
            <a:pPr>
              <a:buNone/>
            </a:pPr>
            <a:r>
              <a:rPr lang="sv-SE" dirty="0"/>
              <a:t>Rasmus Forssblad, CIA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4B059562-95F7-1703-454A-A9C38769CEAD}"/>
              </a:ext>
            </a:extLst>
          </p:cNvPr>
          <p:cNvSpPr txBox="1"/>
          <p:nvPr/>
        </p:nvSpPr>
        <p:spPr>
          <a:xfrm>
            <a:off x="751840" y="2117630"/>
            <a:ext cx="20126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sv-SE" b="1" dirty="0"/>
              <a:t>AMF</a:t>
            </a:r>
            <a:endParaRPr lang="sv-SE" dirty="0"/>
          </a:p>
          <a:p>
            <a:pPr>
              <a:buNone/>
            </a:pPr>
            <a:r>
              <a:rPr lang="sv-SE" dirty="0"/>
              <a:t>Johanna Bono, CIA</a:t>
            </a: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A17F3606-3360-5DB3-703C-EC4B796673FB}"/>
              </a:ext>
            </a:extLst>
          </p:cNvPr>
          <p:cNvSpPr txBox="1"/>
          <p:nvPr/>
        </p:nvSpPr>
        <p:spPr>
          <a:xfrm>
            <a:off x="7116134" y="2076248"/>
            <a:ext cx="22961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sv-SE" b="1" dirty="0"/>
              <a:t>Arbetsförmedlingen</a:t>
            </a:r>
            <a:endParaRPr lang="sv-SE" dirty="0"/>
          </a:p>
          <a:p>
            <a:pPr>
              <a:buNone/>
            </a:pPr>
            <a:r>
              <a:rPr lang="sv-SE" dirty="0"/>
              <a:t>Johan Ottosson, CGAP</a:t>
            </a: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C3B6763D-F36D-6470-FD2B-5D75928E0DA9}"/>
              </a:ext>
            </a:extLst>
          </p:cNvPr>
          <p:cNvSpPr txBox="1"/>
          <p:nvPr/>
        </p:nvSpPr>
        <p:spPr>
          <a:xfrm>
            <a:off x="751840" y="3698600"/>
            <a:ext cx="31800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sv-SE" b="1" dirty="0"/>
              <a:t>Avanza Bank</a:t>
            </a:r>
            <a:endParaRPr lang="sv-SE" dirty="0"/>
          </a:p>
          <a:p>
            <a:pPr>
              <a:buNone/>
            </a:pPr>
            <a:r>
              <a:rPr lang="sv-SE" dirty="0"/>
              <a:t>Michael Sparreskog, CIA</a:t>
            </a: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26EAE577-D9D1-26F7-9C73-7298F0F4E946}"/>
              </a:ext>
            </a:extLst>
          </p:cNvPr>
          <p:cNvSpPr txBox="1"/>
          <p:nvPr/>
        </p:nvSpPr>
        <p:spPr>
          <a:xfrm>
            <a:off x="7116134" y="3673757"/>
            <a:ext cx="29667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sv-SE" b="1" dirty="0"/>
              <a:t>Dina Försäkringar AB</a:t>
            </a:r>
            <a:endParaRPr lang="sv-SE" dirty="0"/>
          </a:p>
          <a:p>
            <a:pPr>
              <a:buNone/>
            </a:pPr>
            <a:r>
              <a:rPr lang="sv-SE" dirty="0"/>
              <a:t>Samuel Wrackefeldt, CIA, CFSA</a:t>
            </a:r>
          </a:p>
        </p:txBody>
      </p:sp>
      <p:sp>
        <p:nvSpPr>
          <p:cNvPr id="23" name="textruta 22">
            <a:extLst>
              <a:ext uri="{FF2B5EF4-FFF2-40B4-BE49-F238E27FC236}">
                <a16:creationId xmlns:a16="http://schemas.microsoft.com/office/drawing/2014/main" id="{A4B750B4-90DD-737E-F0C7-C01BDBE22C24}"/>
              </a:ext>
            </a:extLst>
          </p:cNvPr>
          <p:cNvSpPr txBox="1"/>
          <p:nvPr/>
        </p:nvSpPr>
        <p:spPr>
          <a:xfrm>
            <a:off x="3980239" y="3728572"/>
            <a:ext cx="28458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sv-SE" b="1" dirty="0"/>
              <a:t>Chalmers Tekniska Högskola</a:t>
            </a:r>
          </a:p>
          <a:p>
            <a:pPr>
              <a:buNone/>
            </a:pPr>
            <a:r>
              <a:rPr lang="sv-SE" dirty="0"/>
              <a:t>Christina Selin, CIA</a:t>
            </a:r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3B54E566-1ACC-719C-A887-7463279B1A8F}"/>
              </a:ext>
            </a:extLst>
          </p:cNvPr>
          <p:cNvSpPr txBox="1"/>
          <p:nvPr/>
        </p:nvSpPr>
        <p:spPr>
          <a:xfrm>
            <a:off x="3980239" y="570637"/>
            <a:ext cx="192012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sv-SE" b="1" dirty="0" err="1"/>
              <a:t>Advisense</a:t>
            </a:r>
            <a:endParaRPr lang="sv-SE" b="1" dirty="0"/>
          </a:p>
          <a:p>
            <a:pPr>
              <a:buNone/>
            </a:pPr>
            <a:r>
              <a:rPr lang="sv-SE" dirty="0"/>
              <a:t>Iman Ghaffari, CIA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AFBA4E23-0A6A-6C86-3E3C-70040D42A3B4}"/>
              </a:ext>
            </a:extLst>
          </p:cNvPr>
          <p:cNvSpPr txBox="1"/>
          <p:nvPr/>
        </p:nvSpPr>
        <p:spPr>
          <a:xfrm>
            <a:off x="3980239" y="2095716"/>
            <a:ext cx="276641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sv-SE" b="1" dirty="0"/>
              <a:t>Ann Charlotte Klingberg (Enskild firma)</a:t>
            </a:r>
          </a:p>
          <a:p>
            <a:pPr>
              <a:buNone/>
            </a:pPr>
            <a:r>
              <a:rPr lang="sv-SE" dirty="0"/>
              <a:t>Ann Charlotte Klingberg, CIA CRMA</a:t>
            </a:r>
          </a:p>
        </p:txBody>
      </p:sp>
    </p:spTree>
    <p:extLst>
      <p:ext uri="{BB962C8B-B14F-4D97-AF65-F5344CB8AC3E}">
        <p14:creationId xmlns:p14="http://schemas.microsoft.com/office/powerpoint/2010/main" val="669040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ADFE94-4EEF-15B7-2035-78DBB6FE0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ruta 20">
            <a:extLst>
              <a:ext uri="{FF2B5EF4-FFF2-40B4-BE49-F238E27FC236}">
                <a16:creationId xmlns:a16="http://schemas.microsoft.com/office/drawing/2014/main" id="{2A70A818-6ED4-6DD4-7F8A-F2160A0FD2FD}"/>
              </a:ext>
            </a:extLst>
          </p:cNvPr>
          <p:cNvSpPr txBox="1"/>
          <p:nvPr/>
        </p:nvSpPr>
        <p:spPr>
          <a:xfrm>
            <a:off x="3628950" y="696465"/>
            <a:ext cx="345233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sv-SE" b="1" dirty="0"/>
              <a:t>Ericsson</a:t>
            </a:r>
            <a:endParaRPr lang="sv-SE" dirty="0"/>
          </a:p>
          <a:p>
            <a:pPr>
              <a:buNone/>
            </a:pPr>
            <a:r>
              <a:rPr lang="sv-SE" dirty="0"/>
              <a:t>Urban Eklund, CIA</a:t>
            </a:r>
            <a:br>
              <a:rPr lang="sv-SE" dirty="0"/>
            </a:br>
            <a:r>
              <a:rPr lang="sv-SE" dirty="0"/>
              <a:t>Yuka Goto, CIA</a:t>
            </a:r>
            <a:br>
              <a:rPr lang="sv-SE" dirty="0"/>
            </a:br>
            <a:r>
              <a:rPr lang="sv-SE" dirty="0"/>
              <a:t>Kristine Pettersson, CIA</a:t>
            </a:r>
            <a:br>
              <a:rPr lang="sv-SE" dirty="0"/>
            </a:br>
            <a:r>
              <a:rPr lang="sv-SE" dirty="0"/>
              <a:t>Maria Cecilia Fors Fagerström, CIA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C3D88B8-B3DE-ABED-5BB9-E4C2D9F2B596}"/>
              </a:ext>
            </a:extLst>
          </p:cNvPr>
          <p:cNvSpPr txBox="1"/>
          <p:nvPr/>
        </p:nvSpPr>
        <p:spPr>
          <a:xfrm>
            <a:off x="723014" y="696465"/>
            <a:ext cx="25095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/>
              <a:t>Egen</a:t>
            </a:r>
            <a:endParaRPr lang="it-IT" dirty="0"/>
          </a:p>
          <a:p>
            <a:pPr>
              <a:buNone/>
            </a:pPr>
            <a:r>
              <a:rPr lang="it-IT" dirty="0"/>
              <a:t>Nataliya Kudinova, CIA, CRMA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69D5AB71-4C17-A05A-316C-6BB0DE215947}"/>
              </a:ext>
            </a:extLst>
          </p:cNvPr>
          <p:cNvSpPr txBox="1"/>
          <p:nvPr/>
        </p:nvSpPr>
        <p:spPr>
          <a:xfrm>
            <a:off x="7081284" y="696465"/>
            <a:ext cx="27883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sv-SE" b="1" i="0" dirty="0">
                <a:effectLst/>
                <a:latin typeface="Basic Sans"/>
              </a:rPr>
              <a:t>European </a:t>
            </a:r>
            <a:r>
              <a:rPr lang="sv-SE" b="1" i="0" dirty="0" err="1">
                <a:effectLst/>
                <a:latin typeface="Basic Sans"/>
              </a:rPr>
              <a:t>Spallation</a:t>
            </a:r>
            <a:r>
              <a:rPr lang="sv-SE" b="1" i="0" dirty="0">
                <a:effectLst/>
                <a:latin typeface="Basic Sans"/>
              </a:rPr>
              <a:t> Source</a:t>
            </a:r>
            <a:endParaRPr lang="sv-SE" b="0" i="0" dirty="0">
              <a:effectLst/>
              <a:latin typeface="Basic Sans"/>
            </a:endParaRPr>
          </a:p>
          <a:p>
            <a:pPr algn="l">
              <a:buNone/>
            </a:pPr>
            <a:r>
              <a:rPr lang="sv-SE" b="0" i="0" dirty="0">
                <a:effectLst/>
                <a:latin typeface="Basic Sans"/>
              </a:rPr>
              <a:t>Ivan Korunoski, CIA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6526AB67-1E2C-F016-DC5E-C4C158914B14}"/>
              </a:ext>
            </a:extLst>
          </p:cNvPr>
          <p:cNvSpPr txBox="1"/>
          <p:nvPr/>
        </p:nvSpPr>
        <p:spPr>
          <a:xfrm>
            <a:off x="723014" y="2378655"/>
            <a:ext cx="278573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sv-SE" b="1" i="0" dirty="0">
                <a:effectLst/>
                <a:latin typeface="Basic Sans"/>
              </a:rPr>
              <a:t>EY</a:t>
            </a:r>
            <a:endParaRPr lang="sv-SE" b="0" i="0" dirty="0">
              <a:effectLst/>
              <a:latin typeface="Basic Sans"/>
            </a:endParaRPr>
          </a:p>
          <a:p>
            <a:pPr algn="l">
              <a:buNone/>
            </a:pPr>
            <a:r>
              <a:rPr lang="sv-SE" b="0" i="0" dirty="0">
                <a:effectLst/>
                <a:latin typeface="Basic Sans"/>
              </a:rPr>
              <a:t>Fredrik Berg, CIA</a:t>
            </a:r>
            <a:br>
              <a:rPr lang="sv-SE" b="0" i="0" dirty="0">
                <a:effectLst/>
                <a:latin typeface="Basic Sans"/>
              </a:rPr>
            </a:br>
            <a:r>
              <a:rPr lang="sv-SE" b="0" i="0" dirty="0" err="1">
                <a:effectLst/>
                <a:latin typeface="Basic Sans"/>
              </a:rPr>
              <a:t>Jochem</a:t>
            </a:r>
            <a:r>
              <a:rPr lang="sv-SE" b="0" i="0" dirty="0">
                <a:effectLst/>
                <a:latin typeface="Basic Sans"/>
              </a:rPr>
              <a:t> </a:t>
            </a:r>
            <a:r>
              <a:rPr lang="sv-SE" b="0" i="0" dirty="0" err="1">
                <a:effectLst/>
                <a:latin typeface="Basic Sans"/>
              </a:rPr>
              <a:t>Groenenboom</a:t>
            </a:r>
            <a:r>
              <a:rPr lang="sv-SE" b="0" i="0" dirty="0">
                <a:effectLst/>
                <a:latin typeface="Basic Sans"/>
              </a:rPr>
              <a:t>, CIA</a:t>
            </a: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5DCC937C-31AB-3672-8601-68400F57A6A5}"/>
              </a:ext>
            </a:extLst>
          </p:cNvPr>
          <p:cNvSpPr txBox="1"/>
          <p:nvPr/>
        </p:nvSpPr>
        <p:spPr>
          <a:xfrm>
            <a:off x="3628950" y="2517154"/>
            <a:ext cx="26607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sv-SE" b="1" i="0" dirty="0">
                <a:effectLst/>
                <a:latin typeface="Basic Sans"/>
              </a:rPr>
              <a:t>FI</a:t>
            </a:r>
            <a:endParaRPr lang="sv-SE" b="0" i="0" dirty="0">
              <a:effectLst/>
              <a:latin typeface="Basic Sans"/>
            </a:endParaRPr>
          </a:p>
          <a:p>
            <a:pPr algn="l">
              <a:buNone/>
            </a:pPr>
            <a:r>
              <a:rPr lang="sv-SE" b="0" i="0" dirty="0">
                <a:effectLst/>
                <a:latin typeface="Basic Sans"/>
              </a:rPr>
              <a:t>Jenny Norberg, CGAP</a:t>
            </a:r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17B6B787-3957-A9DE-6319-912948D5E5BF}"/>
              </a:ext>
            </a:extLst>
          </p:cNvPr>
          <p:cNvSpPr txBox="1"/>
          <p:nvPr/>
        </p:nvSpPr>
        <p:spPr>
          <a:xfrm>
            <a:off x="7081284" y="2424821"/>
            <a:ext cx="383037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sv-SE" b="1" i="0" dirty="0">
                <a:effectLst/>
                <a:latin typeface="Basic Sans"/>
              </a:rPr>
              <a:t>FOI</a:t>
            </a:r>
            <a:endParaRPr lang="sv-SE" b="0" i="0" dirty="0">
              <a:effectLst/>
              <a:latin typeface="Basic Sans"/>
            </a:endParaRPr>
          </a:p>
          <a:p>
            <a:pPr algn="l">
              <a:buNone/>
            </a:pPr>
            <a:r>
              <a:rPr lang="sv-SE" b="0" i="0" dirty="0">
                <a:effectLst/>
                <a:latin typeface="Basic Sans"/>
              </a:rPr>
              <a:t>Erik Starrin, CGAP, CIA</a:t>
            </a:r>
          </a:p>
          <a:p>
            <a:pPr algn="l">
              <a:buNone/>
            </a:pPr>
            <a:r>
              <a:rPr lang="sv-SE" b="0" i="0" dirty="0">
                <a:effectLst/>
                <a:latin typeface="Basic Sans"/>
              </a:rPr>
              <a:t>Folksam ömsesidig livförsäkring</a:t>
            </a:r>
          </a:p>
          <a:p>
            <a:pPr algn="l">
              <a:buNone/>
            </a:pPr>
            <a:r>
              <a:rPr lang="sv-SE" b="0" i="0" dirty="0">
                <a:effectLst/>
                <a:latin typeface="Basic Sans"/>
              </a:rPr>
              <a:t>Camilla Eskilsson Righard, CIA, CRMA</a:t>
            </a:r>
          </a:p>
          <a:p>
            <a:pPr algn="l">
              <a:buNone/>
            </a:pPr>
            <a:r>
              <a:rPr lang="sv-SE" b="0" i="0" dirty="0">
                <a:effectLst/>
                <a:latin typeface="Basic Sans"/>
              </a:rPr>
              <a:t>Joni Heinonen, CIA</a:t>
            </a:r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B84007B8-BFAC-1F39-3CB7-46AF27963333}"/>
              </a:ext>
            </a:extLst>
          </p:cNvPr>
          <p:cNvSpPr txBox="1"/>
          <p:nvPr/>
        </p:nvSpPr>
        <p:spPr>
          <a:xfrm>
            <a:off x="723014" y="4337843"/>
            <a:ext cx="323229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sv-SE" b="1" i="0" dirty="0">
                <a:effectLst/>
                <a:latin typeface="Basic Sans"/>
              </a:rPr>
              <a:t>Försvarsmakten</a:t>
            </a:r>
            <a:endParaRPr lang="sv-SE" b="0" i="0" dirty="0">
              <a:effectLst/>
              <a:latin typeface="Basic Sans"/>
            </a:endParaRPr>
          </a:p>
          <a:p>
            <a:pPr algn="l">
              <a:buNone/>
            </a:pPr>
            <a:r>
              <a:rPr lang="sv-SE" b="0" i="0" dirty="0">
                <a:effectLst/>
                <a:latin typeface="Basic Sans"/>
              </a:rPr>
              <a:t>Anders Thunholm, CIA, CRMA</a:t>
            </a:r>
          </a:p>
          <a:p>
            <a:pPr algn="l">
              <a:buNone/>
            </a:pPr>
            <a:r>
              <a:rPr lang="sv-SE" dirty="0">
                <a:latin typeface="Basic Sans"/>
              </a:rPr>
              <a:t>Annika Wallin, CIA</a:t>
            </a:r>
            <a:endParaRPr lang="sv-SE" b="0" i="0" dirty="0">
              <a:effectLst/>
              <a:latin typeface="Basic Sans"/>
            </a:endParaRPr>
          </a:p>
          <a:p>
            <a:pPr algn="l">
              <a:buNone/>
            </a:pPr>
            <a:endParaRPr lang="sv-SE" b="0" i="0" dirty="0">
              <a:effectLst/>
              <a:latin typeface="Basic Sans"/>
            </a:endParaRPr>
          </a:p>
        </p:txBody>
      </p:sp>
      <p:sp>
        <p:nvSpPr>
          <p:cNvPr id="24" name="textruta 23">
            <a:extLst>
              <a:ext uri="{FF2B5EF4-FFF2-40B4-BE49-F238E27FC236}">
                <a16:creationId xmlns:a16="http://schemas.microsoft.com/office/drawing/2014/main" id="{4851EF3E-A075-70DE-2BFE-66714E4F02EC}"/>
              </a:ext>
            </a:extLst>
          </p:cNvPr>
          <p:cNvSpPr txBox="1"/>
          <p:nvPr/>
        </p:nvSpPr>
        <p:spPr>
          <a:xfrm>
            <a:off x="3815094" y="4313998"/>
            <a:ext cx="266079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sv-SE" b="1" i="0" dirty="0">
                <a:effectLst/>
                <a:latin typeface="Basic Sans"/>
              </a:rPr>
              <a:t>Försvarets materielverk</a:t>
            </a:r>
            <a:endParaRPr lang="sv-SE" b="0" i="0" dirty="0">
              <a:effectLst/>
              <a:latin typeface="Basic Sans"/>
            </a:endParaRPr>
          </a:p>
          <a:p>
            <a:pPr algn="l">
              <a:buNone/>
            </a:pPr>
            <a:r>
              <a:rPr lang="sv-SE" b="0" i="0" dirty="0">
                <a:effectLst/>
                <a:latin typeface="Basic Sans"/>
              </a:rPr>
              <a:t>Kristina Hirschfeldt, CIA,</a:t>
            </a:r>
          </a:p>
          <a:p>
            <a:pPr algn="l">
              <a:buNone/>
            </a:pPr>
            <a:r>
              <a:rPr lang="sv-SE" b="0" i="0" dirty="0">
                <a:effectLst/>
                <a:latin typeface="Basic Sans"/>
              </a:rPr>
              <a:t>Magnus Gunnarsson, CIA</a:t>
            </a:r>
          </a:p>
          <a:p>
            <a:pPr algn="l">
              <a:buNone/>
            </a:pPr>
            <a:r>
              <a:rPr lang="sv-SE" dirty="0">
                <a:latin typeface="Basic Sans"/>
              </a:rPr>
              <a:t>Stefan Gustavsson, CIA</a:t>
            </a:r>
            <a:endParaRPr lang="sv-SE" b="0" i="0" dirty="0">
              <a:effectLst/>
              <a:latin typeface="Basic Sans"/>
            </a:endParaRPr>
          </a:p>
        </p:txBody>
      </p:sp>
      <p:sp>
        <p:nvSpPr>
          <p:cNvPr id="29" name="textruta 28">
            <a:extLst>
              <a:ext uri="{FF2B5EF4-FFF2-40B4-BE49-F238E27FC236}">
                <a16:creationId xmlns:a16="http://schemas.microsoft.com/office/drawing/2014/main" id="{0C3ED853-C7BC-02B7-ECAF-2AAFCED6A553}"/>
              </a:ext>
            </a:extLst>
          </p:cNvPr>
          <p:cNvSpPr txBox="1"/>
          <p:nvPr/>
        </p:nvSpPr>
        <p:spPr>
          <a:xfrm>
            <a:off x="9362233" y="4293710"/>
            <a:ext cx="383037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sv-SE" b="1" i="0" dirty="0">
                <a:effectLst/>
                <a:latin typeface="Basic Sans"/>
              </a:rPr>
              <a:t>Handelsbanken</a:t>
            </a:r>
            <a:endParaRPr lang="sv-SE" b="0" i="0" dirty="0">
              <a:effectLst/>
              <a:latin typeface="Basic Sans"/>
            </a:endParaRPr>
          </a:p>
          <a:p>
            <a:pPr algn="l">
              <a:buNone/>
            </a:pPr>
            <a:r>
              <a:rPr lang="sv-SE" b="0" i="0" dirty="0">
                <a:effectLst/>
                <a:latin typeface="Basic Sans"/>
              </a:rPr>
              <a:t>Christer Carlsson, CIA</a:t>
            </a:r>
          </a:p>
          <a:p>
            <a:pPr algn="l">
              <a:buNone/>
            </a:pPr>
            <a:r>
              <a:rPr lang="sv-SE" b="0" i="0" dirty="0">
                <a:effectLst/>
                <a:latin typeface="Basic Sans"/>
              </a:rPr>
              <a:t>Göran Kellner, C</a:t>
            </a:r>
            <a:r>
              <a:rPr lang="sv-SE" dirty="0">
                <a:latin typeface="Basic Sans"/>
              </a:rPr>
              <a:t>IA</a:t>
            </a:r>
            <a:endParaRPr lang="sv-SE" b="0" i="0" dirty="0">
              <a:effectLst/>
              <a:latin typeface="Basic Sans"/>
            </a:endParaRPr>
          </a:p>
          <a:p>
            <a:pPr algn="l">
              <a:buNone/>
            </a:pPr>
            <a:r>
              <a:rPr lang="sv-SE" b="0" i="0" dirty="0">
                <a:effectLst/>
                <a:latin typeface="Basic Sans"/>
              </a:rPr>
              <a:t>Rickard </a:t>
            </a:r>
            <a:r>
              <a:rPr lang="sv-SE" b="0" i="0" dirty="0" err="1">
                <a:effectLst/>
                <a:latin typeface="Basic Sans"/>
              </a:rPr>
              <a:t>Wass</a:t>
            </a:r>
            <a:r>
              <a:rPr lang="sv-SE" b="0" i="0" dirty="0">
                <a:effectLst/>
                <a:latin typeface="Basic Sans"/>
              </a:rPr>
              <a:t>, CIA</a:t>
            </a:r>
          </a:p>
          <a:p>
            <a:pPr algn="l">
              <a:buNone/>
            </a:pPr>
            <a:r>
              <a:rPr lang="sv-SE" b="0" i="0" dirty="0">
                <a:effectLst/>
                <a:latin typeface="Basic Sans"/>
              </a:rPr>
              <a:t>Andreas Bergström, CIA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3F694975-C046-AFFC-A2D7-566F027C664E}"/>
              </a:ext>
            </a:extLst>
          </p:cNvPr>
          <p:cNvSpPr txBox="1"/>
          <p:nvPr/>
        </p:nvSpPr>
        <p:spPr>
          <a:xfrm>
            <a:off x="6703562" y="4313998"/>
            <a:ext cx="31661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sv-SE" b="1" i="0" dirty="0">
                <a:effectLst/>
                <a:latin typeface="Basic Sans"/>
              </a:rPr>
              <a:t>Försäkringskassan</a:t>
            </a:r>
          </a:p>
          <a:p>
            <a:pPr algn="l">
              <a:buNone/>
            </a:pPr>
            <a:r>
              <a:rPr lang="sv-SE" b="0" i="0" dirty="0">
                <a:effectLst/>
                <a:latin typeface="Basic Sans"/>
              </a:rPr>
              <a:t>Christopher Grahl, CIA</a:t>
            </a:r>
          </a:p>
          <a:p>
            <a:pPr algn="l">
              <a:buNone/>
            </a:pPr>
            <a:r>
              <a:rPr lang="sv-SE" b="0" i="0" dirty="0">
                <a:effectLst/>
                <a:latin typeface="Basic Sans"/>
              </a:rPr>
              <a:t>Joakim Gustafsson, CGAP, CRMA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942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ruta 4">
            <a:extLst>
              <a:ext uri="{FF2B5EF4-FFF2-40B4-BE49-F238E27FC236}">
                <a16:creationId xmlns:a16="http://schemas.microsoft.com/office/drawing/2014/main" id="{CFF0E6E0-B41F-9537-C122-491330903C8C}"/>
              </a:ext>
            </a:extLst>
          </p:cNvPr>
          <p:cNvSpPr txBox="1"/>
          <p:nvPr/>
        </p:nvSpPr>
        <p:spPr>
          <a:xfrm>
            <a:off x="667193" y="712096"/>
            <a:ext cx="2161067" cy="13721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650"/>
              </a:lnSpc>
              <a:spcAft>
                <a:spcPts val="1125"/>
              </a:spcAft>
              <a:buNone/>
            </a:pPr>
            <a:r>
              <a:rPr lang="sv-SE" b="1" dirty="0">
                <a:solidFill>
                  <a:srgbClr val="3B3B3B"/>
                </a:solidFill>
                <a:effectLst/>
                <a:latin typeface="Basic Sans"/>
              </a:rPr>
              <a:t>ICA Gruppen</a:t>
            </a:r>
          </a:p>
          <a:p>
            <a:pPr algn="l">
              <a:spcBef>
                <a:spcPts val="675"/>
              </a:spcBef>
              <a:spcAft>
                <a:spcPts val="675"/>
              </a:spcAft>
              <a:buNone/>
            </a:pPr>
            <a:r>
              <a:rPr lang="sv-SE" b="0" i="0" dirty="0">
                <a:solidFill>
                  <a:srgbClr val="3B3B3B"/>
                </a:solidFill>
                <a:effectLst/>
                <a:latin typeface="Basic Sans"/>
              </a:rPr>
              <a:t>Lina Fransson, CIA</a:t>
            </a:r>
            <a:br>
              <a:rPr lang="sv-SE" b="0" i="0" dirty="0">
                <a:solidFill>
                  <a:srgbClr val="3B3B3B"/>
                </a:solidFill>
                <a:effectLst/>
                <a:latin typeface="Basic Sans"/>
              </a:rPr>
            </a:br>
            <a:r>
              <a:rPr lang="sv-SE" b="0" i="0" dirty="0">
                <a:solidFill>
                  <a:srgbClr val="3B3B3B"/>
                </a:solidFill>
                <a:effectLst/>
                <a:latin typeface="Basic Sans"/>
              </a:rPr>
              <a:t>Malin Lyth Fried, CIA</a:t>
            </a:r>
            <a:br>
              <a:rPr lang="sv-SE" b="0" i="0" dirty="0">
                <a:solidFill>
                  <a:srgbClr val="3B3B3B"/>
                </a:solidFill>
                <a:effectLst/>
                <a:latin typeface="Basic Sans"/>
              </a:rPr>
            </a:br>
            <a:r>
              <a:rPr lang="sv-SE" b="0" i="0" dirty="0">
                <a:solidFill>
                  <a:srgbClr val="3B3B3B"/>
                </a:solidFill>
                <a:effectLst/>
                <a:latin typeface="Basic Sans"/>
              </a:rPr>
              <a:t>Peter Westberg, CIA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0DA04F4D-11B0-764C-C5F5-7F4D738434F4}"/>
              </a:ext>
            </a:extLst>
          </p:cNvPr>
          <p:cNvSpPr txBox="1"/>
          <p:nvPr/>
        </p:nvSpPr>
        <p:spPr>
          <a:xfrm>
            <a:off x="3615956" y="627035"/>
            <a:ext cx="24800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sv-SE" b="1" dirty="0"/>
              <a:t>IF</a:t>
            </a:r>
            <a:endParaRPr lang="sv-SE" dirty="0"/>
          </a:p>
          <a:p>
            <a:pPr>
              <a:buNone/>
            </a:pPr>
            <a:r>
              <a:rPr lang="sv-SE" dirty="0"/>
              <a:t>Karin Olausson, CIA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51D4CB2-6088-4652-822E-E7773B9B9187}"/>
              </a:ext>
            </a:extLst>
          </p:cNvPr>
          <p:cNvSpPr txBox="1"/>
          <p:nvPr/>
        </p:nvSpPr>
        <p:spPr>
          <a:xfrm>
            <a:off x="6883696" y="627035"/>
            <a:ext cx="336254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sv-SE" b="1" i="0" dirty="0">
                <a:effectLst/>
                <a:latin typeface="Basic Sans"/>
              </a:rPr>
              <a:t>KPMG</a:t>
            </a:r>
            <a:endParaRPr lang="sv-SE" b="0" i="0" dirty="0">
              <a:effectLst/>
              <a:latin typeface="Basic Sans"/>
            </a:endParaRPr>
          </a:p>
          <a:p>
            <a:pPr algn="l">
              <a:buNone/>
            </a:pPr>
            <a:r>
              <a:rPr lang="sv-SE" b="0" i="0" dirty="0">
                <a:effectLst/>
                <a:latin typeface="Basic Sans"/>
              </a:rPr>
              <a:t>Nicklas Wallenborg, CIA, CCSA</a:t>
            </a:r>
            <a:br>
              <a:rPr lang="sv-SE" b="0" i="0" dirty="0">
                <a:effectLst/>
                <a:latin typeface="Basic Sans"/>
              </a:rPr>
            </a:br>
            <a:r>
              <a:rPr lang="sv-SE" b="0" i="0" dirty="0">
                <a:effectLst/>
                <a:latin typeface="Basic Sans"/>
              </a:rPr>
              <a:t>Sofie Wadstein, CIA</a:t>
            </a:r>
            <a:br>
              <a:rPr lang="sv-SE" b="0" i="0" dirty="0">
                <a:effectLst/>
                <a:latin typeface="Basic Sans"/>
              </a:rPr>
            </a:br>
            <a:r>
              <a:rPr lang="sv-SE" b="0" i="0" dirty="0">
                <a:effectLst/>
                <a:latin typeface="Basic Sans"/>
              </a:rPr>
              <a:t>Larry Ribbeklint, CRMA</a:t>
            </a:r>
          </a:p>
          <a:p>
            <a:pPr algn="l">
              <a:buNone/>
            </a:pPr>
            <a:r>
              <a:rPr lang="sv-SE" b="0" i="0" dirty="0">
                <a:effectLst/>
                <a:latin typeface="Basic Sans"/>
              </a:rPr>
              <a:t>Niklas Grönlund, CGAP</a:t>
            </a:r>
          </a:p>
          <a:p>
            <a:pPr algn="l">
              <a:buNone/>
            </a:pPr>
            <a:r>
              <a:rPr lang="sv-SE" b="0" i="0" dirty="0">
                <a:effectLst/>
                <a:latin typeface="Basic Sans"/>
              </a:rPr>
              <a:t>Anna Landhager, CIA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31E18B6D-97C1-1861-89F4-26F46EABAE1D}"/>
              </a:ext>
            </a:extLst>
          </p:cNvPr>
          <p:cNvSpPr txBox="1"/>
          <p:nvPr/>
        </p:nvSpPr>
        <p:spPr>
          <a:xfrm>
            <a:off x="667193" y="2885935"/>
            <a:ext cx="23949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pt-BR" b="1" i="0" dirty="0">
                <a:effectLst/>
                <a:latin typeface="Basic Sans"/>
              </a:rPr>
              <a:t>Krevea AB</a:t>
            </a:r>
            <a:endParaRPr lang="pt-BR" b="0" i="0" dirty="0">
              <a:effectLst/>
              <a:latin typeface="Basic Sans"/>
            </a:endParaRPr>
          </a:p>
          <a:p>
            <a:pPr algn="l">
              <a:buNone/>
            </a:pPr>
            <a:r>
              <a:rPr lang="pt-BR" b="0" i="0" dirty="0">
                <a:effectLst/>
                <a:latin typeface="Basic Sans"/>
              </a:rPr>
              <a:t>Mahmod Ghunaim, CIA</a:t>
            </a: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D189FFB5-4608-B47C-87AE-CFF2BEFC1F86}"/>
              </a:ext>
            </a:extLst>
          </p:cNvPr>
          <p:cNvSpPr txBox="1"/>
          <p:nvPr/>
        </p:nvSpPr>
        <p:spPr>
          <a:xfrm>
            <a:off x="3615956" y="2747435"/>
            <a:ext cx="352203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it-IT" b="1" i="0" dirty="0">
                <a:effectLst/>
                <a:latin typeface="Basic Sans"/>
              </a:rPr>
              <a:t>Lantmännen</a:t>
            </a:r>
            <a:endParaRPr lang="it-IT" b="0" i="0" dirty="0">
              <a:effectLst/>
              <a:latin typeface="Basic Sans"/>
            </a:endParaRPr>
          </a:p>
          <a:p>
            <a:pPr algn="l">
              <a:buNone/>
            </a:pPr>
            <a:r>
              <a:rPr lang="it-IT" b="0" i="0" dirty="0">
                <a:effectLst/>
                <a:latin typeface="Basic Sans"/>
              </a:rPr>
              <a:t>Janica Cronedal, CIA, CRMA</a:t>
            </a:r>
            <a:br>
              <a:rPr lang="it-IT" b="0" i="0" dirty="0">
                <a:effectLst/>
                <a:latin typeface="Basic Sans"/>
              </a:rPr>
            </a:br>
            <a:r>
              <a:rPr lang="it-IT" b="0" i="0" dirty="0">
                <a:effectLst/>
                <a:latin typeface="Basic Sans"/>
              </a:rPr>
              <a:t>Petra-Isabella Ekman, CIA, CRMA</a:t>
            </a: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4708B711-6C40-FF2D-9971-33D4338DB6A1}"/>
              </a:ext>
            </a:extLst>
          </p:cNvPr>
          <p:cNvSpPr txBox="1"/>
          <p:nvPr/>
        </p:nvSpPr>
        <p:spPr>
          <a:xfrm>
            <a:off x="6883696" y="2747435"/>
            <a:ext cx="39898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sv-SE" b="1" i="0" dirty="0">
                <a:effectLst/>
                <a:latin typeface="Basic Sans"/>
              </a:rPr>
              <a:t>Linköpings universitet</a:t>
            </a:r>
            <a:endParaRPr lang="sv-SE" b="0" i="0" dirty="0">
              <a:effectLst/>
              <a:latin typeface="Basic Sans"/>
            </a:endParaRPr>
          </a:p>
          <a:p>
            <a:pPr algn="l">
              <a:buNone/>
            </a:pPr>
            <a:r>
              <a:rPr lang="sv-SE" b="0" i="0" dirty="0">
                <a:effectLst/>
                <a:latin typeface="Basic Sans"/>
              </a:rPr>
              <a:t>Mattias Pettersson, CIA</a:t>
            </a: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FFB2BE81-D3E4-22FD-8A46-A6CFF4084DC3}"/>
              </a:ext>
            </a:extLst>
          </p:cNvPr>
          <p:cNvSpPr txBox="1"/>
          <p:nvPr/>
        </p:nvSpPr>
        <p:spPr>
          <a:xfrm>
            <a:off x="667194" y="4149267"/>
            <a:ext cx="22461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sv-SE" b="1" i="0" dirty="0">
                <a:effectLst/>
                <a:latin typeface="Basic Sans"/>
              </a:rPr>
              <a:t>Transportstyrelsen</a:t>
            </a:r>
          </a:p>
          <a:p>
            <a:pPr algn="l">
              <a:buNone/>
            </a:pPr>
            <a:r>
              <a:rPr lang="sv-SE" b="0" i="0" dirty="0">
                <a:effectLst/>
                <a:latin typeface="Basic Sans"/>
              </a:rPr>
              <a:t>Stina Harrysson, CIA</a:t>
            </a:r>
          </a:p>
        </p:txBody>
      </p:sp>
      <p:sp>
        <p:nvSpPr>
          <p:cNvPr id="19" name="textruta 18">
            <a:extLst>
              <a:ext uri="{FF2B5EF4-FFF2-40B4-BE49-F238E27FC236}">
                <a16:creationId xmlns:a16="http://schemas.microsoft.com/office/drawing/2014/main" id="{AFC4CE15-4702-538A-15E2-B57229AD4C36}"/>
              </a:ext>
            </a:extLst>
          </p:cNvPr>
          <p:cNvSpPr txBox="1"/>
          <p:nvPr/>
        </p:nvSpPr>
        <p:spPr>
          <a:xfrm>
            <a:off x="3615956" y="4149266"/>
            <a:ext cx="24800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sv-SE" b="1" i="0" dirty="0">
                <a:effectLst/>
                <a:latin typeface="Basic Sans"/>
              </a:rPr>
              <a:t>Läkemedelsverket</a:t>
            </a:r>
          </a:p>
          <a:p>
            <a:pPr algn="l">
              <a:buNone/>
            </a:pPr>
            <a:r>
              <a:rPr lang="sv-SE" b="0" i="0" dirty="0">
                <a:effectLst/>
                <a:latin typeface="Basic Sans"/>
              </a:rPr>
              <a:t>Susanne Andersson, CIA</a:t>
            </a: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75A5B061-07C3-98C1-B97D-2C0CAF4E0FB7}"/>
              </a:ext>
            </a:extLst>
          </p:cNvPr>
          <p:cNvSpPr txBox="1"/>
          <p:nvPr/>
        </p:nvSpPr>
        <p:spPr>
          <a:xfrm>
            <a:off x="6883696" y="4149266"/>
            <a:ext cx="609777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sv-SE" b="1" dirty="0"/>
              <a:t>Länsförsäkringar</a:t>
            </a:r>
            <a:endParaRPr lang="sv-SE" dirty="0"/>
          </a:p>
          <a:p>
            <a:pPr>
              <a:buNone/>
            </a:pPr>
            <a:r>
              <a:rPr lang="sv-SE" dirty="0"/>
              <a:t>Ove Johansson, CIA</a:t>
            </a:r>
          </a:p>
          <a:p>
            <a:pPr>
              <a:buNone/>
            </a:pPr>
            <a:r>
              <a:rPr lang="sv-SE" dirty="0"/>
              <a:t>Charlotta Löfstrand Hjelm, CIA, QIAL</a:t>
            </a:r>
          </a:p>
          <a:p>
            <a:pPr>
              <a:buNone/>
            </a:pPr>
            <a:r>
              <a:rPr lang="sv-SE" dirty="0"/>
              <a:t>Susann Öman, CIA</a:t>
            </a:r>
          </a:p>
        </p:txBody>
      </p:sp>
    </p:spTree>
    <p:extLst>
      <p:ext uri="{BB962C8B-B14F-4D97-AF65-F5344CB8AC3E}">
        <p14:creationId xmlns:p14="http://schemas.microsoft.com/office/powerpoint/2010/main" val="2612216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>
            <a:extLst>
              <a:ext uri="{FF2B5EF4-FFF2-40B4-BE49-F238E27FC236}">
                <a16:creationId xmlns:a16="http://schemas.microsoft.com/office/drawing/2014/main" id="{54AA7C65-E8B4-27E8-41C8-B185094F0A92}"/>
              </a:ext>
            </a:extLst>
          </p:cNvPr>
          <p:cNvSpPr txBox="1"/>
          <p:nvPr/>
        </p:nvSpPr>
        <p:spPr>
          <a:xfrm>
            <a:off x="619760" y="522516"/>
            <a:ext cx="335279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sv-SE" b="1" dirty="0"/>
              <a:t>Moneo Business Integration</a:t>
            </a:r>
            <a:endParaRPr lang="sv-SE" dirty="0"/>
          </a:p>
          <a:p>
            <a:pPr>
              <a:buNone/>
            </a:pPr>
            <a:r>
              <a:rPr lang="sv-SE" dirty="0"/>
              <a:t>Agneta Bremander, CIA</a:t>
            </a:r>
          </a:p>
          <a:p>
            <a:pPr>
              <a:buNone/>
            </a:pPr>
            <a:r>
              <a:rPr lang="sv-SE" dirty="0"/>
              <a:t>Örjan Mårtensson, Cia CRMA</a:t>
            </a:r>
          </a:p>
          <a:p>
            <a:pPr>
              <a:buNone/>
            </a:pPr>
            <a:r>
              <a:rPr lang="sv-SE" dirty="0"/>
              <a:t>Elisabeth Ek, CIA</a:t>
            </a:r>
          </a:p>
          <a:p>
            <a:r>
              <a:rPr lang="sv-SE" dirty="0"/>
              <a:t>Charlotta Löfstrand Hjelm, CIA, QIAL</a:t>
            </a:r>
          </a:p>
          <a:p>
            <a:pPr>
              <a:buNone/>
            </a:pPr>
            <a:endParaRPr lang="sv-SE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B242D031-BB80-EC9A-5AAA-F4C24CE5B241}"/>
              </a:ext>
            </a:extLst>
          </p:cNvPr>
          <p:cNvSpPr txBox="1"/>
          <p:nvPr/>
        </p:nvSpPr>
        <p:spPr>
          <a:xfrm>
            <a:off x="4287520" y="522516"/>
            <a:ext cx="2306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/>
              <a:t>MTR Nordic</a:t>
            </a:r>
            <a:endParaRPr lang="it-IT" dirty="0"/>
          </a:p>
          <a:p>
            <a:pPr>
              <a:buNone/>
            </a:pPr>
            <a:r>
              <a:rPr lang="it-IT" dirty="0"/>
              <a:t>Carolina Sjögren, CIA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3137AAD3-7A87-4CD4-6AE4-52AF76F924E6}"/>
              </a:ext>
            </a:extLst>
          </p:cNvPr>
          <p:cNvSpPr txBox="1"/>
          <p:nvPr/>
        </p:nvSpPr>
        <p:spPr>
          <a:xfrm>
            <a:off x="6908802" y="522516"/>
            <a:ext cx="310896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sv-SE" b="1" dirty="0"/>
              <a:t>Nordea</a:t>
            </a:r>
            <a:endParaRPr lang="sv-SE" dirty="0"/>
          </a:p>
          <a:p>
            <a:pPr>
              <a:buNone/>
            </a:pPr>
            <a:r>
              <a:rPr lang="sv-SE" dirty="0"/>
              <a:t>Jenny Gawelin, CCSA, CRMA</a:t>
            </a:r>
            <a:br>
              <a:rPr lang="sv-SE" dirty="0"/>
            </a:br>
            <a:r>
              <a:rPr lang="sv-SE" dirty="0"/>
              <a:t>Natalia </a:t>
            </a:r>
            <a:r>
              <a:rPr lang="sv-SE" dirty="0" err="1"/>
              <a:t>Piotrowska</a:t>
            </a:r>
            <a:r>
              <a:rPr lang="sv-SE" dirty="0"/>
              <a:t>, CIA</a:t>
            </a:r>
            <a:br>
              <a:rPr lang="sv-SE" dirty="0"/>
            </a:br>
            <a:r>
              <a:rPr lang="sv-SE" dirty="0"/>
              <a:t>Elin Wang, CIA</a:t>
            </a:r>
            <a:br>
              <a:rPr lang="sv-SE" dirty="0"/>
            </a:br>
            <a:r>
              <a:rPr lang="sv-SE" dirty="0"/>
              <a:t>Lars Wålinder, CIA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FBD0D838-6D13-A1CC-43A8-AA526A7FC501}"/>
              </a:ext>
            </a:extLst>
          </p:cNvPr>
          <p:cNvSpPr txBox="1"/>
          <p:nvPr/>
        </p:nvSpPr>
        <p:spPr>
          <a:xfrm>
            <a:off x="619760" y="2327255"/>
            <a:ext cx="23063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sv-SE" b="1" dirty="0"/>
              <a:t>Pensionsmyndigheten</a:t>
            </a:r>
            <a:endParaRPr lang="sv-SE" dirty="0"/>
          </a:p>
          <a:p>
            <a:pPr>
              <a:buNone/>
            </a:pPr>
            <a:r>
              <a:rPr lang="sv-SE" dirty="0"/>
              <a:t>Helena Ahl, CIA</a:t>
            </a:r>
          </a:p>
          <a:p>
            <a:pPr>
              <a:buNone/>
            </a:pPr>
            <a:r>
              <a:rPr lang="sv-SE" dirty="0"/>
              <a:t>Lina Gidlöf, Cia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0FC9B6A9-8B66-9BD9-229F-F70CB85BAA98}"/>
              </a:ext>
            </a:extLst>
          </p:cNvPr>
          <p:cNvSpPr txBox="1"/>
          <p:nvPr/>
        </p:nvSpPr>
        <p:spPr>
          <a:xfrm>
            <a:off x="4170680" y="2327255"/>
            <a:ext cx="2540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sv-SE" b="1" dirty="0"/>
              <a:t>Polismyndigheten</a:t>
            </a:r>
            <a:endParaRPr lang="sv-SE" dirty="0"/>
          </a:p>
          <a:p>
            <a:pPr>
              <a:buNone/>
            </a:pPr>
            <a:r>
              <a:rPr lang="sv-SE" dirty="0"/>
              <a:t>Carl </a:t>
            </a:r>
            <a:r>
              <a:rPr lang="sv-SE" dirty="0" err="1"/>
              <a:t>Ygge</a:t>
            </a:r>
            <a:r>
              <a:rPr lang="sv-SE" dirty="0"/>
              <a:t>, CIA, CGAP</a:t>
            </a:r>
          </a:p>
          <a:p>
            <a:pPr>
              <a:buNone/>
            </a:pPr>
            <a:r>
              <a:rPr lang="sv-SE" dirty="0"/>
              <a:t>Pirkko Nylund, CGAP</a:t>
            </a: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620B2E2B-9047-512B-D6E3-7301FE98314E}"/>
              </a:ext>
            </a:extLst>
          </p:cNvPr>
          <p:cNvSpPr txBox="1"/>
          <p:nvPr/>
        </p:nvSpPr>
        <p:spPr>
          <a:xfrm>
            <a:off x="6908802" y="2327255"/>
            <a:ext cx="347472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sv-SE" b="1" dirty="0"/>
              <a:t>PwC</a:t>
            </a:r>
            <a:endParaRPr lang="sv-SE" dirty="0"/>
          </a:p>
          <a:p>
            <a:pPr>
              <a:buNone/>
            </a:pPr>
            <a:r>
              <a:rPr lang="sv-SE" dirty="0"/>
              <a:t>Helena </a:t>
            </a:r>
            <a:r>
              <a:rPr lang="sv-SE" dirty="0" err="1"/>
              <a:t>Falkenström</a:t>
            </a:r>
            <a:r>
              <a:rPr lang="sv-SE" dirty="0"/>
              <a:t>, CIA</a:t>
            </a:r>
            <a:br>
              <a:rPr lang="sv-SE" dirty="0"/>
            </a:br>
            <a:r>
              <a:rPr lang="sv-SE" dirty="0"/>
              <a:t>Cecilia </a:t>
            </a:r>
            <a:r>
              <a:rPr lang="sv-SE" dirty="0" err="1"/>
              <a:t>Odergren</a:t>
            </a:r>
            <a:r>
              <a:rPr lang="sv-SE" dirty="0"/>
              <a:t>, CIA, CRMA</a:t>
            </a:r>
            <a:br>
              <a:rPr lang="sv-SE" dirty="0"/>
            </a:br>
            <a:r>
              <a:rPr lang="sv-SE" dirty="0"/>
              <a:t>Sofia Selstam, CRMA</a:t>
            </a:r>
            <a:br>
              <a:rPr lang="sv-SE" dirty="0"/>
            </a:br>
            <a:r>
              <a:rPr lang="sv-SE" dirty="0"/>
              <a:t>Fredrik Söder, CIA</a:t>
            </a: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55A520A8-28D2-2ADE-9254-912E883778EC}"/>
              </a:ext>
            </a:extLst>
          </p:cNvPr>
          <p:cNvSpPr txBox="1"/>
          <p:nvPr/>
        </p:nvSpPr>
        <p:spPr>
          <a:xfrm>
            <a:off x="614680" y="4246511"/>
            <a:ext cx="2311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sv-SE" b="1" dirty="0"/>
              <a:t>OKQ8</a:t>
            </a:r>
            <a:endParaRPr lang="sv-SE" dirty="0"/>
          </a:p>
          <a:p>
            <a:pPr>
              <a:buNone/>
            </a:pPr>
            <a:r>
              <a:rPr lang="sv-SE" dirty="0"/>
              <a:t>Magnus Boström, CIA</a:t>
            </a: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09309767-0991-84C9-18F6-B0F0DA61E05D}"/>
              </a:ext>
            </a:extLst>
          </p:cNvPr>
          <p:cNvSpPr txBox="1"/>
          <p:nvPr/>
        </p:nvSpPr>
        <p:spPr>
          <a:xfrm>
            <a:off x="4113278" y="4246510"/>
            <a:ext cx="19827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sv-SE" b="1" dirty="0"/>
              <a:t>Revisorsinspektion</a:t>
            </a:r>
            <a:endParaRPr lang="sv-SE" dirty="0"/>
          </a:p>
          <a:p>
            <a:pPr>
              <a:buNone/>
            </a:pPr>
            <a:r>
              <a:rPr lang="sv-SE" dirty="0"/>
              <a:t>Peter Strandh, CIA</a:t>
            </a:r>
          </a:p>
        </p:txBody>
      </p:sp>
      <p:sp>
        <p:nvSpPr>
          <p:cNvPr id="19" name="textruta 18">
            <a:extLst>
              <a:ext uri="{FF2B5EF4-FFF2-40B4-BE49-F238E27FC236}">
                <a16:creationId xmlns:a16="http://schemas.microsoft.com/office/drawing/2014/main" id="{E028CC1F-9D49-136D-7459-2A7FCBEA2BBF}"/>
              </a:ext>
            </a:extLst>
          </p:cNvPr>
          <p:cNvSpPr txBox="1"/>
          <p:nvPr/>
        </p:nvSpPr>
        <p:spPr>
          <a:xfrm>
            <a:off x="6908802" y="4246511"/>
            <a:ext cx="2311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sv-SE" b="1" dirty="0"/>
              <a:t>Riksbanken</a:t>
            </a:r>
            <a:endParaRPr lang="sv-SE" dirty="0"/>
          </a:p>
          <a:p>
            <a:pPr>
              <a:buNone/>
            </a:pPr>
            <a:r>
              <a:rPr lang="sv-SE" dirty="0"/>
              <a:t>Hilkka Nyberg, CIA</a:t>
            </a:r>
          </a:p>
        </p:txBody>
      </p:sp>
    </p:spTree>
    <p:extLst>
      <p:ext uri="{BB962C8B-B14F-4D97-AF65-F5344CB8AC3E}">
        <p14:creationId xmlns:p14="http://schemas.microsoft.com/office/powerpoint/2010/main" val="1117200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ruta 4">
            <a:extLst>
              <a:ext uri="{FF2B5EF4-FFF2-40B4-BE49-F238E27FC236}">
                <a16:creationId xmlns:a16="http://schemas.microsoft.com/office/drawing/2014/main" id="{3DDFDE1D-A7C8-B1E0-9B4E-7C08F4541894}"/>
              </a:ext>
            </a:extLst>
          </p:cNvPr>
          <p:cNvSpPr txBox="1"/>
          <p:nvPr/>
        </p:nvSpPr>
        <p:spPr>
          <a:xfrm>
            <a:off x="788670" y="636955"/>
            <a:ext cx="16710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sv-SE" b="1" dirty="0"/>
              <a:t>SBAB</a:t>
            </a:r>
            <a:endParaRPr lang="sv-SE" dirty="0"/>
          </a:p>
          <a:p>
            <a:pPr>
              <a:buNone/>
            </a:pPr>
            <a:r>
              <a:rPr lang="sv-SE" dirty="0"/>
              <a:t>Per Strid, CIA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BDF89D7-E31C-26C0-70C1-90588573999E}"/>
              </a:ext>
            </a:extLst>
          </p:cNvPr>
          <p:cNvSpPr txBox="1"/>
          <p:nvPr/>
        </p:nvSpPr>
        <p:spPr>
          <a:xfrm>
            <a:off x="3376422" y="563803"/>
            <a:ext cx="304876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sv-SE" b="1" dirty="0"/>
              <a:t>Scania</a:t>
            </a:r>
            <a:endParaRPr lang="sv-SE" dirty="0"/>
          </a:p>
          <a:p>
            <a:pPr>
              <a:buNone/>
            </a:pPr>
            <a:r>
              <a:rPr lang="sv-SE" dirty="0"/>
              <a:t>Ulf </a:t>
            </a:r>
            <a:r>
              <a:rPr lang="sv-SE" dirty="0" err="1"/>
              <a:t>Rotmyr</a:t>
            </a:r>
            <a:r>
              <a:rPr lang="sv-SE" dirty="0"/>
              <a:t>, CIA, CRMA, CFSA</a:t>
            </a:r>
          </a:p>
          <a:p>
            <a:pPr>
              <a:buNone/>
            </a:pPr>
            <a:r>
              <a:rPr lang="sv-SE" dirty="0"/>
              <a:t>Magnus Wiking, CIA</a:t>
            </a:r>
          </a:p>
          <a:p>
            <a:pPr>
              <a:buNone/>
            </a:pPr>
            <a:r>
              <a:rPr lang="sv-SE" dirty="0"/>
              <a:t>Sofia Saar, CIA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6C3A83F7-BF8B-E217-B393-74CAA916497B}"/>
              </a:ext>
            </a:extLst>
          </p:cNvPr>
          <p:cNvSpPr txBox="1"/>
          <p:nvPr/>
        </p:nvSpPr>
        <p:spPr>
          <a:xfrm>
            <a:off x="7341870" y="563803"/>
            <a:ext cx="251231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/>
              <a:t>SEB</a:t>
            </a:r>
            <a:endParaRPr lang="it-IT" dirty="0"/>
          </a:p>
          <a:p>
            <a:pPr>
              <a:buNone/>
            </a:pPr>
            <a:r>
              <a:rPr lang="it-IT" dirty="0"/>
              <a:t>Ann Carlsson, CIA</a:t>
            </a:r>
            <a:br>
              <a:rPr lang="it-IT" dirty="0"/>
            </a:br>
            <a:r>
              <a:rPr lang="it-IT" dirty="0"/>
              <a:t>Anette Jansson, CIA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C1D21932-BEAD-3E5D-FF80-EA96DEF2E519}"/>
              </a:ext>
            </a:extLst>
          </p:cNvPr>
          <p:cNvSpPr txBox="1"/>
          <p:nvPr/>
        </p:nvSpPr>
        <p:spPr>
          <a:xfrm>
            <a:off x="788670" y="2505884"/>
            <a:ext cx="225628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sv-SE" b="1" dirty="0"/>
              <a:t>Sida</a:t>
            </a:r>
            <a:endParaRPr lang="sv-SE" dirty="0"/>
          </a:p>
          <a:p>
            <a:pPr>
              <a:buNone/>
            </a:pPr>
            <a:r>
              <a:rPr lang="sv-SE" dirty="0"/>
              <a:t>Ingrid </a:t>
            </a:r>
            <a:r>
              <a:rPr lang="sv-SE" dirty="0" err="1"/>
              <a:t>Andvaller</a:t>
            </a:r>
            <a:r>
              <a:rPr lang="sv-SE" dirty="0"/>
              <a:t>, CIA</a:t>
            </a:r>
            <a:br>
              <a:rPr lang="sv-SE" dirty="0"/>
            </a:br>
            <a:r>
              <a:rPr lang="sv-SE" dirty="0"/>
              <a:t>Jaklin Bezatto, CCSA</a:t>
            </a: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0EF6C2A1-FCE5-C59F-0ED5-5165F185E2DB}"/>
              </a:ext>
            </a:extLst>
          </p:cNvPr>
          <p:cNvSpPr txBox="1"/>
          <p:nvPr/>
        </p:nvSpPr>
        <p:spPr>
          <a:xfrm>
            <a:off x="3376422" y="2505884"/>
            <a:ext cx="21374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sv-SE" b="1" dirty="0" err="1"/>
              <a:t>SiriusPoint</a:t>
            </a:r>
            <a:endParaRPr lang="sv-SE" dirty="0"/>
          </a:p>
          <a:p>
            <a:pPr>
              <a:buNone/>
            </a:pPr>
            <a:r>
              <a:rPr lang="sv-SE" dirty="0"/>
              <a:t>Per Wiksell, CIA</a:t>
            </a: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81BEDD59-7DAD-2CA1-76A5-524E989C17A4}"/>
              </a:ext>
            </a:extLst>
          </p:cNvPr>
          <p:cNvSpPr txBox="1"/>
          <p:nvPr/>
        </p:nvSpPr>
        <p:spPr>
          <a:xfrm>
            <a:off x="6425184" y="2505884"/>
            <a:ext cx="23385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sv-SE" b="1" dirty="0"/>
              <a:t>Sjöfartsverket</a:t>
            </a:r>
            <a:endParaRPr lang="sv-SE" dirty="0"/>
          </a:p>
          <a:p>
            <a:pPr>
              <a:buNone/>
            </a:pPr>
            <a:r>
              <a:rPr lang="sv-SE" dirty="0"/>
              <a:t>Mikael Andersson, CIA</a:t>
            </a: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C4448781-E1CB-1B1F-3EE5-D4A9D9B7A43B}"/>
              </a:ext>
            </a:extLst>
          </p:cNvPr>
          <p:cNvSpPr txBox="1"/>
          <p:nvPr/>
        </p:nvSpPr>
        <p:spPr>
          <a:xfrm>
            <a:off x="788670" y="4328646"/>
            <a:ext cx="23934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sv-SE" b="1" dirty="0"/>
              <a:t>SLU</a:t>
            </a:r>
            <a:endParaRPr lang="sv-SE" dirty="0"/>
          </a:p>
          <a:p>
            <a:pPr>
              <a:buNone/>
            </a:pPr>
            <a:r>
              <a:rPr lang="sv-SE" dirty="0"/>
              <a:t>Inga Astorsdotter, CIA</a:t>
            </a:r>
          </a:p>
        </p:txBody>
      </p:sp>
      <p:sp>
        <p:nvSpPr>
          <p:cNvPr id="19" name="textruta 18">
            <a:extLst>
              <a:ext uri="{FF2B5EF4-FFF2-40B4-BE49-F238E27FC236}">
                <a16:creationId xmlns:a16="http://schemas.microsoft.com/office/drawing/2014/main" id="{A04D3540-D898-86AB-8855-C0D4718AB500}"/>
              </a:ext>
            </a:extLst>
          </p:cNvPr>
          <p:cNvSpPr txBox="1"/>
          <p:nvPr/>
        </p:nvSpPr>
        <p:spPr>
          <a:xfrm>
            <a:off x="3376422" y="4190146"/>
            <a:ext cx="251231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sv-SE" b="1" dirty="0"/>
              <a:t>Skatteverket</a:t>
            </a:r>
            <a:endParaRPr lang="sv-SE" dirty="0"/>
          </a:p>
          <a:p>
            <a:pPr>
              <a:buNone/>
            </a:pPr>
            <a:r>
              <a:rPr lang="sv-SE" dirty="0"/>
              <a:t>Björn Grinde, CIA, CGAP</a:t>
            </a:r>
            <a:br>
              <a:rPr lang="sv-SE" dirty="0"/>
            </a:br>
            <a:r>
              <a:rPr lang="sv-SE" dirty="0"/>
              <a:t>Katarina Oebius, CIA</a:t>
            </a: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A7C5E1D0-5E81-477C-37A7-E3607C0CD123}"/>
              </a:ext>
            </a:extLst>
          </p:cNvPr>
          <p:cNvSpPr txBox="1"/>
          <p:nvPr/>
        </p:nvSpPr>
        <p:spPr>
          <a:xfrm>
            <a:off x="6425184" y="4051646"/>
            <a:ext cx="276682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sv-SE" b="1" dirty="0"/>
              <a:t>Skandia</a:t>
            </a:r>
            <a:endParaRPr lang="sv-SE" dirty="0"/>
          </a:p>
          <a:p>
            <a:pPr>
              <a:buNone/>
            </a:pPr>
            <a:r>
              <a:rPr lang="sv-SE" dirty="0"/>
              <a:t>Anna Bjurefeldt, CIA</a:t>
            </a:r>
          </a:p>
          <a:p>
            <a:pPr>
              <a:buNone/>
            </a:pPr>
            <a:r>
              <a:rPr lang="sv-SE" dirty="0"/>
              <a:t>Sten Bjelke, </a:t>
            </a:r>
            <a:r>
              <a:rPr lang="sv-SE" dirty="0" err="1"/>
              <a:t>Monsten</a:t>
            </a:r>
            <a:r>
              <a:rPr lang="sv-SE" dirty="0"/>
              <a:t> HB</a:t>
            </a:r>
          </a:p>
          <a:p>
            <a:pPr>
              <a:buNone/>
            </a:pPr>
            <a:r>
              <a:rPr lang="sv-SE" dirty="0"/>
              <a:t>Sten Bjelke, CIA</a:t>
            </a:r>
          </a:p>
        </p:txBody>
      </p:sp>
    </p:spTree>
    <p:extLst>
      <p:ext uri="{BB962C8B-B14F-4D97-AF65-F5344CB8AC3E}">
        <p14:creationId xmlns:p14="http://schemas.microsoft.com/office/powerpoint/2010/main" val="737082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ruta 4">
            <a:extLst>
              <a:ext uri="{FF2B5EF4-FFF2-40B4-BE49-F238E27FC236}">
                <a16:creationId xmlns:a16="http://schemas.microsoft.com/office/drawing/2014/main" id="{4566B654-090B-7067-7DF3-34B9477F0127}"/>
              </a:ext>
            </a:extLst>
          </p:cNvPr>
          <p:cNvSpPr txBox="1"/>
          <p:nvPr/>
        </p:nvSpPr>
        <p:spPr>
          <a:xfrm>
            <a:off x="605790" y="571607"/>
            <a:ext cx="26494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sv-SE" b="1" dirty="0"/>
              <a:t>Stockholms universitet</a:t>
            </a:r>
            <a:endParaRPr lang="sv-SE" dirty="0"/>
          </a:p>
          <a:p>
            <a:pPr>
              <a:buNone/>
            </a:pPr>
            <a:r>
              <a:rPr lang="sv-SE" dirty="0"/>
              <a:t>Silsa Heilborn, CIA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F6A8E3DA-1BE4-ECE6-428B-32DDF2B07A39}"/>
              </a:ext>
            </a:extLst>
          </p:cNvPr>
          <p:cNvSpPr txBox="1"/>
          <p:nvPr/>
        </p:nvSpPr>
        <p:spPr>
          <a:xfrm>
            <a:off x="4107942" y="571607"/>
            <a:ext cx="25671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sv-SE" b="1" dirty="0"/>
              <a:t>Statens fastighetsverk</a:t>
            </a:r>
            <a:endParaRPr lang="sv-SE" dirty="0"/>
          </a:p>
          <a:p>
            <a:pPr>
              <a:buNone/>
            </a:pPr>
            <a:r>
              <a:rPr lang="sv-SE" dirty="0"/>
              <a:t>Kristin Blixt, CIA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6E0D9510-298C-5A64-B6CB-55AA148269CF}"/>
              </a:ext>
            </a:extLst>
          </p:cNvPr>
          <p:cNvSpPr txBox="1"/>
          <p:nvPr/>
        </p:nvSpPr>
        <p:spPr>
          <a:xfrm>
            <a:off x="7527798" y="570501"/>
            <a:ext cx="23568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sv-SE" b="1" dirty="0"/>
              <a:t>Sandvik</a:t>
            </a:r>
            <a:endParaRPr lang="sv-SE" dirty="0"/>
          </a:p>
          <a:p>
            <a:pPr>
              <a:buNone/>
            </a:pPr>
            <a:r>
              <a:rPr lang="sv-SE" dirty="0"/>
              <a:t>Eugenia Lindqvist, CIA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420D7D12-69DD-1E5D-5EFC-ED4DA989FFED}"/>
              </a:ext>
            </a:extLst>
          </p:cNvPr>
          <p:cNvSpPr txBox="1"/>
          <p:nvPr/>
        </p:nvSpPr>
        <p:spPr>
          <a:xfrm>
            <a:off x="605790" y="2145715"/>
            <a:ext cx="21282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sv-SE" b="1" dirty="0"/>
              <a:t>Svenska ESF-rådet</a:t>
            </a:r>
            <a:endParaRPr lang="sv-SE" dirty="0"/>
          </a:p>
          <a:p>
            <a:pPr>
              <a:buNone/>
            </a:pPr>
            <a:r>
              <a:rPr lang="sv-SE" dirty="0"/>
              <a:t>Mikael Boo, CIA</a:t>
            </a: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A88DE0B1-3777-5088-ECD8-44F2F596A673}"/>
              </a:ext>
            </a:extLst>
          </p:cNvPr>
          <p:cNvSpPr txBox="1"/>
          <p:nvPr/>
        </p:nvSpPr>
        <p:spPr>
          <a:xfrm>
            <a:off x="4107942" y="2007215"/>
            <a:ext cx="232943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b="1" dirty="0"/>
              <a:t>Swedbank</a:t>
            </a:r>
            <a:endParaRPr lang="pt-BR" dirty="0"/>
          </a:p>
          <a:p>
            <a:pPr>
              <a:buNone/>
            </a:pPr>
            <a:r>
              <a:rPr lang="pt-BR" dirty="0"/>
              <a:t>Anastasiva Khil, CIA</a:t>
            </a:r>
          </a:p>
          <a:p>
            <a:pPr>
              <a:buNone/>
            </a:pPr>
            <a:r>
              <a:rPr lang="pt-BR" dirty="0"/>
              <a:t>Ana Maria Matei, CIA</a:t>
            </a: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A1C72B20-78C6-D519-6516-541C091EC421}"/>
              </a:ext>
            </a:extLst>
          </p:cNvPr>
          <p:cNvSpPr txBox="1"/>
          <p:nvPr/>
        </p:nvSpPr>
        <p:spPr>
          <a:xfrm>
            <a:off x="7527798" y="2007215"/>
            <a:ext cx="28323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sv-SE" b="1" dirty="0"/>
              <a:t>Tele 2</a:t>
            </a:r>
            <a:endParaRPr lang="sv-SE" dirty="0"/>
          </a:p>
          <a:p>
            <a:pPr>
              <a:buNone/>
            </a:pPr>
            <a:r>
              <a:rPr lang="sv-SE" dirty="0"/>
              <a:t>Emma Lindesvärd, CIA</a:t>
            </a: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69169220-BDE8-242C-DEBC-FBE30671F643}"/>
              </a:ext>
            </a:extLst>
          </p:cNvPr>
          <p:cNvSpPr txBox="1"/>
          <p:nvPr/>
        </p:nvSpPr>
        <p:spPr>
          <a:xfrm>
            <a:off x="605790" y="3604290"/>
            <a:ext cx="289636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sv-SE" b="1" dirty="0"/>
              <a:t>Telia</a:t>
            </a:r>
            <a:endParaRPr lang="sv-SE" dirty="0"/>
          </a:p>
          <a:p>
            <a:pPr>
              <a:buNone/>
            </a:pPr>
            <a:r>
              <a:rPr lang="sv-SE" dirty="0"/>
              <a:t>Marin </a:t>
            </a:r>
            <a:r>
              <a:rPr lang="sv-SE" dirty="0" err="1"/>
              <a:t>Reimblad</a:t>
            </a:r>
            <a:r>
              <a:rPr lang="sv-SE" dirty="0"/>
              <a:t>, CIA, CRMA</a:t>
            </a:r>
          </a:p>
          <a:p>
            <a:pPr>
              <a:buNone/>
            </a:pPr>
            <a:r>
              <a:rPr lang="sv-SE" dirty="0"/>
              <a:t>Eva Sagert, CIA, CRMA</a:t>
            </a:r>
          </a:p>
        </p:txBody>
      </p:sp>
      <p:sp>
        <p:nvSpPr>
          <p:cNvPr id="19" name="textruta 18">
            <a:extLst>
              <a:ext uri="{FF2B5EF4-FFF2-40B4-BE49-F238E27FC236}">
                <a16:creationId xmlns:a16="http://schemas.microsoft.com/office/drawing/2014/main" id="{93223C06-ACDF-9B61-E139-C726D5FCBBE7}"/>
              </a:ext>
            </a:extLst>
          </p:cNvPr>
          <p:cNvSpPr txBox="1"/>
          <p:nvPr/>
        </p:nvSpPr>
        <p:spPr>
          <a:xfrm>
            <a:off x="4107942" y="3634848"/>
            <a:ext cx="25671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sv-SE" b="1" dirty="0"/>
              <a:t>Transportstyrelsen</a:t>
            </a:r>
            <a:endParaRPr lang="sv-SE" dirty="0"/>
          </a:p>
          <a:p>
            <a:pPr>
              <a:buNone/>
            </a:pPr>
            <a:r>
              <a:rPr lang="sv-SE" dirty="0"/>
              <a:t>Annette Olofsson, CGAP</a:t>
            </a: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64A44790-FAE6-5FF3-E03F-9647F76DC712}"/>
              </a:ext>
            </a:extLst>
          </p:cNvPr>
          <p:cNvSpPr txBox="1"/>
          <p:nvPr/>
        </p:nvSpPr>
        <p:spPr>
          <a:xfrm>
            <a:off x="7527798" y="3727860"/>
            <a:ext cx="28963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sv-SE" b="1" dirty="0"/>
              <a:t>Trygg-Hansa</a:t>
            </a:r>
            <a:endParaRPr lang="sv-SE" dirty="0"/>
          </a:p>
          <a:p>
            <a:pPr>
              <a:buNone/>
            </a:pPr>
            <a:r>
              <a:rPr lang="sv-SE" dirty="0"/>
              <a:t>Kristina Eklöf, CIA</a:t>
            </a:r>
          </a:p>
        </p:txBody>
      </p:sp>
    </p:spTree>
    <p:extLst>
      <p:ext uri="{BB962C8B-B14F-4D97-AF65-F5344CB8AC3E}">
        <p14:creationId xmlns:p14="http://schemas.microsoft.com/office/powerpoint/2010/main" val="2136512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5FECABDA-DA60-A73F-C694-DEC18D655922}"/>
              </a:ext>
            </a:extLst>
          </p:cNvPr>
          <p:cNvSpPr txBox="1"/>
          <p:nvPr/>
        </p:nvSpPr>
        <p:spPr>
          <a:xfrm>
            <a:off x="633222" y="539924"/>
            <a:ext cx="331698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sv-SE" b="1" dirty="0"/>
              <a:t>Tullverket</a:t>
            </a:r>
            <a:endParaRPr lang="sv-SE" dirty="0"/>
          </a:p>
          <a:p>
            <a:pPr>
              <a:buNone/>
            </a:pPr>
            <a:r>
              <a:rPr lang="sv-SE" dirty="0"/>
              <a:t>Angelica Davidsson Nirving, CIA, CRMA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A80C1A80-C412-66EA-8CFD-0684CE8E94DD}"/>
              </a:ext>
            </a:extLst>
          </p:cNvPr>
          <p:cNvSpPr txBox="1"/>
          <p:nvPr/>
        </p:nvSpPr>
        <p:spPr>
          <a:xfrm>
            <a:off x="4784598" y="539924"/>
            <a:ext cx="223799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sv-SE" b="1" dirty="0"/>
              <a:t>Vattenfall</a:t>
            </a:r>
            <a:endParaRPr lang="sv-SE" dirty="0"/>
          </a:p>
          <a:p>
            <a:pPr>
              <a:buNone/>
            </a:pPr>
            <a:r>
              <a:rPr lang="sv-SE" dirty="0"/>
              <a:t>Daniel Jansson, CIA</a:t>
            </a:r>
            <a:br>
              <a:rPr lang="sv-SE" dirty="0"/>
            </a:br>
            <a:r>
              <a:rPr lang="sv-SE" dirty="0"/>
              <a:t>Helena </a:t>
            </a:r>
            <a:r>
              <a:rPr lang="sv-SE" dirty="0" err="1"/>
              <a:t>Wänlund</a:t>
            </a:r>
            <a:r>
              <a:rPr lang="sv-SE" dirty="0"/>
              <a:t>, CIA</a:t>
            </a:r>
            <a:br>
              <a:rPr lang="sv-SE" dirty="0"/>
            </a:br>
            <a:r>
              <a:rPr lang="sv-SE" dirty="0"/>
              <a:t>Paul van </a:t>
            </a:r>
            <a:r>
              <a:rPr lang="sv-SE" dirty="0" err="1"/>
              <a:t>Herpen</a:t>
            </a:r>
            <a:r>
              <a:rPr lang="sv-SE" dirty="0"/>
              <a:t>, CIA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4EA89212-F7EF-B797-87B4-7964BBC51372}"/>
              </a:ext>
            </a:extLst>
          </p:cNvPr>
          <p:cNvSpPr txBox="1"/>
          <p:nvPr/>
        </p:nvSpPr>
        <p:spPr>
          <a:xfrm>
            <a:off x="7637526" y="539924"/>
            <a:ext cx="21739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sv-SE" b="1" dirty="0"/>
              <a:t>Världsnaturfonden</a:t>
            </a:r>
            <a:endParaRPr lang="sv-SE" dirty="0"/>
          </a:p>
          <a:p>
            <a:pPr>
              <a:buNone/>
            </a:pPr>
            <a:r>
              <a:rPr lang="sv-SE" dirty="0"/>
              <a:t>Jennie Byström, CIA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72961BC6-3CC9-50FF-A68E-7B4DA00FB915}"/>
              </a:ext>
            </a:extLst>
          </p:cNvPr>
          <p:cNvSpPr txBox="1"/>
          <p:nvPr/>
        </p:nvSpPr>
        <p:spPr>
          <a:xfrm>
            <a:off x="633222" y="2703499"/>
            <a:ext cx="268605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sv-SE" b="1" dirty="0"/>
              <a:t>Övriga</a:t>
            </a:r>
            <a:endParaRPr lang="sv-SE" dirty="0"/>
          </a:p>
          <a:p>
            <a:pPr>
              <a:buNone/>
            </a:pPr>
            <a:r>
              <a:rPr lang="sv-SE" dirty="0"/>
              <a:t>Lotta Sandö Brandt, CIA</a:t>
            </a:r>
          </a:p>
          <a:p>
            <a:r>
              <a:rPr lang="sv-SE" dirty="0"/>
              <a:t>Virve Gröningson, CIA</a:t>
            </a:r>
          </a:p>
          <a:p>
            <a:pPr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711670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27388D210F69D489E1B6A9E3712D70C" ma:contentTypeVersion="0" ma:contentTypeDescription="Create a new document." ma:contentTypeScope="" ma:versionID="cd3cb093ecebae3a107ad2d066078c48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6ff03dde4259c08ff71d8d05c94e2e99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B171286-5C6A-4C8A-8C02-5D2216914D48}">
  <ds:schemaRefs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http://purl.org/dc/elements/1.1/"/>
    <ds:schemaRef ds:uri="http://purl.org/dc/dcmitype/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AC21690-0281-4DB8-B103-9F5093D7DC9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33D08FD-1745-4CB3-9AFD-2A76949C480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389</TotalTime>
  <Words>582</Words>
  <Application>Microsoft Office PowerPoint</Application>
  <PresentationFormat>Widescreen</PresentationFormat>
  <Paragraphs>145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Arial</vt:lpstr>
      <vt:lpstr>Basic Sans</vt:lpstr>
      <vt:lpstr>Basic Sans Bold</vt:lpstr>
      <vt:lpstr>Basic Sans Bold It</vt:lpstr>
      <vt:lpstr>Basic Sans Light</vt:lpstr>
      <vt:lpstr>Basic Sans Light It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IIA Branded Powerpoint</dc:title>
  <dc:creator>Jim Kinder</dc:creator>
  <cp:lastModifiedBy>Anna Isacson</cp:lastModifiedBy>
  <cp:revision>22</cp:revision>
  <dcterms:created xsi:type="dcterms:W3CDTF">2021-05-18T02:13:03Z</dcterms:created>
  <dcterms:modified xsi:type="dcterms:W3CDTF">2026-08-13T16:59:17Z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0x010100C27388D210F69D489E1B6A9E3712D70C</vt:lpwstr>
  </property>
</Properties>
</file>